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1" r:id="rId2"/>
    <p:sldId id="258" r:id="rId3"/>
    <p:sldId id="257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6" r:id="rId20"/>
    <p:sldId id="274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4023E-5481-4897-9397-CC976C6BF14C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40A722-0D53-4596-8CDC-31F2DFFF4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254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1B291-F6A4-4E15-A781-4492AAEDAA69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C575-EB27-4255-A0F8-BF283F64A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78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B56E0-8612-4A61-A4C9-EDCB8FF27A97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C575-EB27-4255-A0F8-BF283F64A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763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305B-FE2E-47B1-870F-459010C2C70C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C575-EB27-4255-A0F8-BF283F64A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375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67C8-826A-4D59-BA04-FF806E7B56EF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C575-EB27-4255-A0F8-BF283F64A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684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0B504-E422-4982-8504-51FF1C0ED2FC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C575-EB27-4255-A0F8-BF283F64A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236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17E0A-971F-4C97-97A2-2C2A826C224C}" type="datetime1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C575-EB27-4255-A0F8-BF283F64A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33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96A0F-DB38-486F-A8F1-FD74DDAAFF1E}" type="datetime1">
              <a:rPr lang="en-US" smtClean="0"/>
              <a:t>5/31/2020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C575-EB27-4255-A0F8-BF283F64A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92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FDC62-44A7-4636-967F-6BF909DCCC83}" type="datetime1">
              <a:rPr lang="en-US" smtClean="0"/>
              <a:t>5/31/2020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C575-EB27-4255-A0F8-BF283F64A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116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2B9D-51C5-4EB8-BCBF-1E9D864D749B}" type="datetime1">
              <a:rPr lang="en-US" smtClean="0"/>
              <a:t>5/31/2020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C575-EB27-4255-A0F8-BF283F64A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38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D7C5-6162-48C8-842F-9537F1B306C3}" type="datetime1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C575-EB27-4255-A0F8-BF283F64A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670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03533-9514-4BC2-B11B-11EEB0334D4F}" type="datetime1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C575-EB27-4255-A0F8-BF283F64A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49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48366-6215-4BD6-BF2D-7A4A29973CDE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8C575-EB27-4255-A0F8-BF283F64A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768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6.png"/><Relationship Id="rId4" Type="http://schemas.openxmlformats.org/officeDocument/2006/relationships/image" Target="../media/image4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7" Type="http://schemas.openxmlformats.org/officeDocument/2006/relationships/image" Target="../media/image440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4.png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3" Type="http://schemas.openxmlformats.org/officeDocument/2006/relationships/image" Target="../media/image210.png"/><Relationship Id="rId7" Type="http://schemas.openxmlformats.org/officeDocument/2006/relationships/image" Target="../media/image65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7.png"/><Relationship Id="rId11" Type="http://schemas.openxmlformats.org/officeDocument/2006/relationships/image" Target="../media/image71.png"/><Relationship Id="rId5" Type="http://schemas.openxmlformats.org/officeDocument/2006/relationships/image" Target="../media/image54.png"/><Relationship Id="rId10" Type="http://schemas.openxmlformats.org/officeDocument/2006/relationships/image" Target="../media/image70.png"/><Relationship Id="rId4" Type="http://schemas.openxmlformats.org/officeDocument/2006/relationships/image" Target="../media/image66.png"/><Relationship Id="rId9" Type="http://schemas.openxmlformats.org/officeDocument/2006/relationships/image" Target="../media/image47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3" Type="http://schemas.openxmlformats.org/officeDocument/2006/relationships/image" Target="../media/image73.png"/><Relationship Id="rId7" Type="http://schemas.openxmlformats.org/officeDocument/2006/relationships/image" Target="../media/image77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6.png"/><Relationship Id="rId4" Type="http://schemas.openxmlformats.org/officeDocument/2006/relationships/image" Target="../media/image48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3" Type="http://schemas.openxmlformats.org/officeDocument/2006/relationships/image" Target="../media/image210.png"/><Relationship Id="rId7" Type="http://schemas.openxmlformats.org/officeDocument/2006/relationships/image" Target="../media/image80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7.png"/><Relationship Id="rId11" Type="http://schemas.openxmlformats.org/officeDocument/2006/relationships/image" Target="../media/image84.png"/><Relationship Id="rId5" Type="http://schemas.openxmlformats.org/officeDocument/2006/relationships/image" Target="../media/image54.png"/><Relationship Id="rId10" Type="http://schemas.openxmlformats.org/officeDocument/2006/relationships/image" Target="../media/image83.png"/><Relationship Id="rId4" Type="http://schemas.openxmlformats.org/officeDocument/2006/relationships/image" Target="../media/image66.png"/><Relationship Id="rId9" Type="http://schemas.openxmlformats.org/officeDocument/2006/relationships/image" Target="../media/image8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png"/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9.png"/><Relationship Id="rId5" Type="http://schemas.openxmlformats.org/officeDocument/2006/relationships/image" Target="../media/image88.png"/><Relationship Id="rId4" Type="http://schemas.openxmlformats.org/officeDocument/2006/relationships/image" Target="../media/image8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png"/><Relationship Id="rId5" Type="http://schemas.openxmlformats.org/officeDocument/2006/relationships/image" Target="../media/image211.png"/><Relationship Id="rId4" Type="http://schemas.openxmlformats.org/officeDocument/2006/relationships/image" Target="../media/image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2526" y="1207739"/>
            <a:ext cx="598298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 Control</a:t>
            </a:r>
          </a:p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</a:p>
          <a:p>
            <a:pPr algn="ctr"/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  <a:p>
            <a:pPr algn="ctr"/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Controllers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IV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109057" y="4936206"/>
            <a:ext cx="53499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</a:p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Alaa Kareem Mohammed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17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574088" y="552975"/>
                <a:ext cx="3879267" cy="10285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</m:num>
                        <m:den>
                          <m:d>
                            <m:dPr>
                              <m:begChr m:val="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 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  <m: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den>
                              </m:f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)(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088" y="552975"/>
                <a:ext cx="3879267" cy="102855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720329" y="1741044"/>
                <a:ext cx="2757357" cy="6173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num>
                        <m:den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329" y="1741044"/>
                <a:ext cx="2757357" cy="61734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58356" y="2750451"/>
                <a:ext cx="3471207" cy="4216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</a:pP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T= </a:t>
                </a:r>
                <a:r>
                  <a:rPr lang="en-US" sz="20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0.836 </a:t>
                </a: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             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𝛿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=</a:t>
                </a:r>
                <a:r>
                  <a:rPr lang="en-US" sz="20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0.179    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356" y="2750451"/>
                <a:ext cx="3471207" cy="421654"/>
              </a:xfrm>
              <a:prstGeom prst="rect">
                <a:avLst/>
              </a:prstGeom>
              <a:blipFill>
                <a:blip r:embed="rId4"/>
                <a:stretch>
                  <a:fillRect l="-1933" t="-7246" r="-879" b="-20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25361" y="3527317"/>
                <a:ext cx="6047618" cy="6787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𝑜𝑓𝑓𝑠𝑒𝑡</m:t>
                      </m:r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∞</m:t>
                          </m:r>
                        </m:e>
                      </m:d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limLow>
                        <m:limLow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sz="2000" i="0"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0</m:t>
                          </m:r>
                        </m:lim>
                      </m:limLow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000" i="0"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den>
                          </m:f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∗</m:t>
                          </m:r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num>
                            <m:den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p>
                                  <m:r>
                                    <a:rPr lang="en-US" sz="20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</m:e>
                      </m:d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361" y="3527317"/>
                <a:ext cx="6047618" cy="67877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74089" y="191729"/>
            <a:ext cx="414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c.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88143" y="191729"/>
            <a:ext cx="1091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= 0.2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C575-EB27-4255-A0F8-BF283F64A66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02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60439" y="398207"/>
            <a:ext cx="1091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= 20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74088" y="552975"/>
                <a:ext cx="3831177" cy="10285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</m:num>
                        <m:den>
                          <m:d>
                            <m:dPr>
                              <m:begChr m:val="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1+ 2(1+3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20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den>
                              </m:f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)(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088" y="552975"/>
                <a:ext cx="3831177" cy="102855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16044" y="1991766"/>
                <a:ext cx="2661178" cy="6173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num>
                        <m:den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0 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044" y="1991766"/>
                <a:ext cx="2661178" cy="61734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850253" y="3019354"/>
                <a:ext cx="3407087" cy="4216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</a:pP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T= </a:t>
                </a:r>
                <a:r>
                  <a:rPr lang="en-US" sz="20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8.366 </a:t>
                </a: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             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𝛿</m:t>
                    </m:r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=1.792   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253" y="3019354"/>
                <a:ext cx="3407087" cy="421654"/>
              </a:xfrm>
              <a:prstGeom prst="rect">
                <a:avLst/>
              </a:prstGeom>
              <a:blipFill>
                <a:blip r:embed="rId4"/>
                <a:stretch>
                  <a:fillRect l="-1789" t="-7246" r="-894" b="-20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40110" y="4116203"/>
                <a:ext cx="5941819" cy="6787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𝑜𝑓𝑓𝑠𝑒𝑡</m:t>
                      </m:r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∞</m:t>
                          </m:r>
                        </m:e>
                      </m:d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limLow>
                        <m:limLow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sz="2000" i="0"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→0</m:t>
                          </m:r>
                        </m:lim>
                      </m:limLow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000" i="0"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den>
                          </m:f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∗</m:t>
                          </m:r>
                          <m:f>
                            <m:f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10 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num>
                            <m:den>
                              <m: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0 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p>
                                  <m:r>
                                    <a:rPr lang="en-US" sz="20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</m:e>
                      </m:d>
                      <m:r>
                        <a:rPr lang="en-US" sz="2000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110" y="4116203"/>
                <a:ext cx="5941819" cy="67877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C575-EB27-4255-A0F8-BF283F64A66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313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137365"/>
              </p:ext>
            </p:extLst>
          </p:nvPr>
        </p:nvGraphicFramePr>
        <p:xfrm>
          <a:off x="285284" y="1153896"/>
          <a:ext cx="11513425" cy="41482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2337">
                  <a:extLst>
                    <a:ext uri="{9D8B030D-6E8A-4147-A177-3AD203B41FA5}">
                      <a16:colId xmlns:a16="http://schemas.microsoft.com/office/drawing/2014/main" val="3471715855"/>
                    </a:ext>
                  </a:extLst>
                </a:gridCol>
                <a:gridCol w="3491071">
                  <a:extLst>
                    <a:ext uri="{9D8B030D-6E8A-4147-A177-3AD203B41FA5}">
                      <a16:colId xmlns:a16="http://schemas.microsoft.com/office/drawing/2014/main" val="3257456394"/>
                    </a:ext>
                  </a:extLst>
                </a:gridCol>
                <a:gridCol w="1132817">
                  <a:extLst>
                    <a:ext uri="{9D8B030D-6E8A-4147-A177-3AD203B41FA5}">
                      <a16:colId xmlns:a16="http://schemas.microsoft.com/office/drawing/2014/main" val="2332157531"/>
                    </a:ext>
                  </a:extLst>
                </a:gridCol>
                <a:gridCol w="1222337">
                  <a:extLst>
                    <a:ext uri="{9D8B030D-6E8A-4147-A177-3AD203B41FA5}">
                      <a16:colId xmlns:a16="http://schemas.microsoft.com/office/drawing/2014/main" val="2756100475"/>
                    </a:ext>
                  </a:extLst>
                </a:gridCol>
                <a:gridCol w="444487">
                  <a:extLst>
                    <a:ext uri="{9D8B030D-6E8A-4147-A177-3AD203B41FA5}">
                      <a16:colId xmlns:a16="http://schemas.microsoft.com/office/drawing/2014/main" val="2171397351"/>
                    </a:ext>
                  </a:extLst>
                </a:gridCol>
                <a:gridCol w="578751">
                  <a:extLst>
                    <a:ext uri="{9D8B030D-6E8A-4147-A177-3AD203B41FA5}">
                      <a16:colId xmlns:a16="http://schemas.microsoft.com/office/drawing/2014/main" val="4280982786"/>
                    </a:ext>
                  </a:extLst>
                </a:gridCol>
                <a:gridCol w="1088073">
                  <a:extLst>
                    <a:ext uri="{9D8B030D-6E8A-4147-A177-3AD203B41FA5}">
                      <a16:colId xmlns:a16="http://schemas.microsoft.com/office/drawing/2014/main" val="2983839960"/>
                    </a:ext>
                  </a:extLst>
                </a:gridCol>
                <a:gridCol w="1111215">
                  <a:extLst>
                    <a:ext uri="{9D8B030D-6E8A-4147-A177-3AD203B41FA5}">
                      <a16:colId xmlns:a16="http://schemas.microsoft.com/office/drawing/2014/main" val="483216623"/>
                    </a:ext>
                  </a:extLst>
                </a:gridCol>
                <a:gridCol w="1222337">
                  <a:extLst>
                    <a:ext uri="{9D8B030D-6E8A-4147-A177-3AD203B41FA5}">
                      <a16:colId xmlns:a16="http://schemas.microsoft.com/office/drawing/2014/main" val="2518835100"/>
                    </a:ext>
                  </a:extLst>
                </a:gridCol>
              </a:tblGrid>
              <a:tr h="370022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Controller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symbol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Parameters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offset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 or τ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δ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0205701"/>
                  </a:ext>
                </a:extLst>
              </a:tr>
              <a:tr h="2907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Kc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2383574"/>
                  </a:ext>
                </a:extLst>
              </a:tr>
              <a:tr h="6223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Proportional –Integral-Derivative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PID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3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0.836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0.179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83585437"/>
                  </a:ext>
                </a:extLst>
              </a:tr>
              <a:tr h="6223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Proportional –Integral-Derivative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PID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3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2.645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0.568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0369825"/>
                  </a:ext>
                </a:extLst>
              </a:tr>
              <a:tr h="6223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Proportional –Integral-Derivative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PID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3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8.366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1.792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12265726"/>
                  </a:ext>
                </a:extLst>
              </a:tr>
              <a:tr h="622340">
                <a:tc gridSpan="9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43333979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0663084" y="6356350"/>
            <a:ext cx="690716" cy="365125"/>
          </a:xfrm>
        </p:spPr>
        <p:txBody>
          <a:bodyPr/>
          <a:lstStyle/>
          <a:p>
            <a:fld id="{1438C575-EB27-4255-A0F8-BF283F64A66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239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C575-EB27-4255-A0F8-BF283F64A669}" type="slidenum">
              <a:rPr lang="en-US" smtClean="0"/>
              <a:t>13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3537" y="350381"/>
            <a:ext cx="1542410" cy="468077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Example 6</a:t>
            </a:r>
            <a:endParaRPr lang="en-US" sz="2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3537" y="1037142"/>
            <a:ext cx="4705134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Consider the closed system shown in Fig.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below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4218571" y="1644522"/>
            <a:ext cx="7607615" cy="1734969"/>
            <a:chOff x="2979707" y="3382721"/>
            <a:chExt cx="7607615" cy="1734969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9321477" y="3908955"/>
              <a:ext cx="1010968" cy="2661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3522787" y="3996860"/>
              <a:ext cx="56325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34"/>
                <p:cNvSpPr txBox="1"/>
                <p:nvPr/>
              </p:nvSpPr>
              <p:spPr>
                <a:xfrm>
                  <a:off x="9826961" y="3382721"/>
                  <a:ext cx="76036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r>
                        <a:rPr lang="en-US" sz="2000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𝜃</m:t>
                      </m:r>
                    </m:oMath>
                  </a14:m>
                  <a:r>
                    <a:rPr lang="en-US" sz="2000" kern="1200" baseline="-250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o</a:t>
                  </a:r>
                  <a:r>
                    <a:rPr lang="en-US" sz="2000" kern="12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(s)</a:t>
                  </a:r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26961" y="3382721"/>
                  <a:ext cx="760361" cy="400110"/>
                </a:xfrm>
                <a:prstGeom prst="rect">
                  <a:avLst/>
                </a:prstGeom>
                <a:blipFill>
                  <a:blip r:embed="rId2"/>
                  <a:stretch>
                    <a:fillRect t="-9231" b="-2769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37"/>
                <p:cNvSpPr txBox="1"/>
                <p:nvPr/>
              </p:nvSpPr>
              <p:spPr>
                <a:xfrm>
                  <a:off x="2979707" y="3419862"/>
                  <a:ext cx="97326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r>
                        <a:rPr lang="en-US" sz="2000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𝜃</m:t>
                      </m:r>
                    </m:oMath>
                  </a14:m>
                  <a:r>
                    <a:rPr lang="en-US" sz="2000" kern="1200" baseline="-25000" dirty="0" err="1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sp</a:t>
                  </a:r>
                  <a:r>
                    <a:rPr lang="en-US" sz="2000" kern="12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(s)</a:t>
                  </a:r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1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79707" y="3419862"/>
                  <a:ext cx="973266" cy="400110"/>
                </a:xfrm>
                <a:prstGeom prst="rect">
                  <a:avLst/>
                </a:prstGeom>
                <a:blipFill>
                  <a:blip r:embed="rId3"/>
                  <a:stretch>
                    <a:fillRect t="-9231" b="-2769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TextBox 40"/>
            <p:cNvSpPr txBox="1"/>
            <p:nvPr/>
          </p:nvSpPr>
          <p:spPr>
            <a:xfrm>
              <a:off x="3816359" y="3531258"/>
              <a:ext cx="40629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+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61"/>
                <p:cNvSpPr txBox="1"/>
                <p:nvPr/>
              </p:nvSpPr>
              <p:spPr>
                <a:xfrm>
                  <a:off x="8226383" y="3554425"/>
                  <a:ext cx="1095094" cy="88487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20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20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  <m:r>
                              <a:rPr lang="en-US" sz="20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𝑆</m:t>
                            </m:r>
                            <m:r>
                              <a:rPr lang="en-US" sz="20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+1</m:t>
                            </m:r>
                          </m:den>
                        </m:f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4" name="TextBox 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26383" y="3554425"/>
                  <a:ext cx="1095094" cy="884871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8" name="Group 27"/>
            <p:cNvGrpSpPr/>
            <p:nvPr/>
          </p:nvGrpSpPr>
          <p:grpSpPr>
            <a:xfrm>
              <a:off x="4086039" y="3712687"/>
              <a:ext cx="699492" cy="661117"/>
              <a:chOff x="1984500" y="2721604"/>
              <a:chExt cx="699492" cy="661117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1984500" y="2721604"/>
                <a:ext cx="684957" cy="66111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TextBox 35"/>
                  <p:cNvSpPr txBox="1"/>
                  <p:nvPr/>
                </p:nvSpPr>
                <p:spPr>
                  <a:xfrm>
                    <a:off x="1996016" y="2801035"/>
                    <a:ext cx="687976" cy="502253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1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ar-IQ" sz="1100" kern="1200">
                                  <a:solidFill>
                                    <a:srgbClr val="FFFFFF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.</m:t>
                              </m:r>
                            </m:e>
                          </m:nary>
                        </m:oMath>
                      </m:oMathPara>
                    </a14:m>
                    <a:endParaRPr lang="en-US" sz="28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24" name="TextBox 3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996016" y="2801035"/>
                    <a:ext cx="687976" cy="502253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l="-43363" t="-115854" r="-86726" b="-160976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7" name="Rectangle 16"/>
            <p:cNvSpPr/>
            <p:nvPr/>
          </p:nvSpPr>
          <p:spPr>
            <a:xfrm>
              <a:off x="3949285" y="4322852"/>
              <a:ext cx="258979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-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28"/>
                <p:cNvSpPr txBox="1"/>
                <p:nvPr/>
              </p:nvSpPr>
              <p:spPr>
                <a:xfrm>
                  <a:off x="5433147" y="3713769"/>
                  <a:ext cx="2134355" cy="670696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1">
                  <a:sp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sz="20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20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sz="20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𝑆</m:t>
                        </m:r>
                        <m:r>
                          <a:rPr lang="en-US" sz="20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+</m:t>
                        </m:r>
                        <m:f>
                          <m:fPr>
                            <m:ctrlPr>
                              <a:rPr lang="en-US" sz="20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20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sz="20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𝑠</m:t>
                            </m:r>
                          </m:den>
                        </m:f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8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33147" y="3713769"/>
                  <a:ext cx="2134355" cy="670696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0" name="Straight Connector 19"/>
            <p:cNvCxnSpPr/>
            <p:nvPr/>
          </p:nvCxnSpPr>
          <p:spPr>
            <a:xfrm flipH="1">
              <a:off x="4428517" y="5117690"/>
              <a:ext cx="521208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9662382" y="3908955"/>
              <a:ext cx="0" cy="120873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V="1">
              <a:off x="4417769" y="4357202"/>
              <a:ext cx="0" cy="73152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endCxn id="14" idx="1"/>
            </p:cNvCxnSpPr>
            <p:nvPr/>
          </p:nvCxnSpPr>
          <p:spPr>
            <a:xfrm>
              <a:off x="7595419" y="3996860"/>
              <a:ext cx="630964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4774266" y="4034811"/>
              <a:ext cx="630964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576010" y="3760212"/>
                <a:ext cx="11250176" cy="24361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What is the type of the controller?</a:t>
                </a:r>
                <a:endParaRPr lang="en-US" sz="2000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What are the parameters of the controller?</a:t>
                </a:r>
                <a:endParaRPr lang="en-US" sz="2000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Determine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T, </a:t>
                </a:r>
                <a:r>
                  <a:rPr lang="el-G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the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offset if a unit step change occurs in the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set point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000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the controller is replaced by proportional- Derivative (PD) controller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   </m:t>
                    </m:r>
                    <m:r>
                      <a:rPr lang="en-US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𝑅</m:t>
                    </m:r>
                    <m:r>
                      <a:rPr lang="en-US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 find the offset for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unit step change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𝑠𝑝</m:t>
                        </m:r>
                      </m:sub>
                    </m:sSub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Find the 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response of the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system and sketch it.</a:t>
                </a:r>
                <a:endParaRPr lang="en-US" sz="2000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010" y="3760212"/>
                <a:ext cx="11250176" cy="2436180"/>
              </a:xfrm>
              <a:prstGeom prst="rect">
                <a:avLst/>
              </a:prstGeom>
              <a:blipFill>
                <a:blip r:embed="rId7"/>
                <a:stretch>
                  <a:fillRect l="-433" r="-542" b="-10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438017" y="6196392"/>
            <a:ext cx="97968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dirty="0" smtClean="0"/>
              <a:t>.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Repeat (4) if the controller is proportional with Kc=2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820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C575-EB27-4255-A0F8-BF283F64A669}" type="slidenum">
              <a:rPr lang="en-US" smtClean="0"/>
              <a:t>14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17994" y="432459"/>
            <a:ext cx="1261884" cy="468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Solution</a:t>
            </a:r>
            <a:endParaRPr lang="en-US" sz="2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7993" y="1218041"/>
            <a:ext cx="82932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</a:rPr>
              <a:t>The controller is proportional –Integral-derivative controller (PID).</a:t>
            </a:r>
            <a:endParaRPr lang="en-US" dirty="0"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17993" y="1717839"/>
            <a:ext cx="3848169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2.  The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parameters of the controller are: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17993" y="3010673"/>
                <a:ext cx="3426542" cy="1477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0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Controller 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gain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endParaRPr lang="en-US" sz="2000" dirty="0">
                  <a:effectLst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Derivative time 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𝑅</m:t>
                    </m:r>
                    <m:r>
                      <a:rPr lang="en-US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endParaRPr lang="en-US" sz="2000" dirty="0">
                  <a:effectLst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Integral time     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𝐼</m:t>
                    </m:r>
                    <m:r>
                      <a:rPr lang="en-US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endParaRPr lang="en-US" sz="2000" dirty="0">
                  <a:effectLst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993" y="3010673"/>
                <a:ext cx="3426542" cy="1477328"/>
              </a:xfrm>
              <a:prstGeom prst="rect">
                <a:avLst/>
              </a:prstGeom>
              <a:blipFill>
                <a:blip r:embed="rId3"/>
                <a:stretch>
                  <a:fillRect l="-1957" b="-28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717993" y="4679994"/>
            <a:ext cx="6742551" cy="468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3.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change occurs in the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set point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then the problem is 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servo</a:t>
            </a:r>
            <a:endParaRPr lang="en-US" sz="2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07564" y="2365830"/>
                <a:ext cx="3847400" cy="612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564" y="2365830"/>
                <a:ext cx="3847400" cy="6127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77317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C575-EB27-4255-A0F8-BF283F64A669}" type="slidenum">
              <a:rPr lang="en-US" smtClean="0"/>
              <a:t>15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26510" y="423422"/>
                <a:ext cx="5038431" cy="11346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sz="2000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𝑠𝑝</m:t>
                                  </m:r>
                                </m:sub>
                              </m:sSub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den>
                      </m:f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den>
                              </m:f>
                            </m:e>
                          </m:d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∗</m:t>
                          </m:r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</m:num>
                        <m:den>
                          <m:d>
                            <m:dPr>
                              <m:begChr m:val="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1+ 2(1+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den>
                              </m:f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)(</m:t>
                              </m:r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2000" i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  <m:r>
                                    <a:rPr lang="en-US" sz="2000" i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510" y="423422"/>
                <a:ext cx="5038431" cy="113467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99930" y="1641672"/>
                <a:ext cx="3840988" cy="7150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sz="20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[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p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1∙5 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p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+1∙16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930" y="1641672"/>
                <a:ext cx="3840988" cy="71506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20459" y="3442781"/>
                <a:ext cx="2854051" cy="4412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Offset =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∆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𝑠𝑝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</m:d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–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𝑜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e>
                    </m:d>
                  </m:oMath>
                </a14:m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459" y="3442781"/>
                <a:ext cx="2854051" cy="441211"/>
              </a:xfrm>
              <a:prstGeom prst="rect">
                <a:avLst/>
              </a:prstGeom>
              <a:blipFill>
                <a:blip r:embed="rId4"/>
                <a:stretch>
                  <a:fillRect l="-2137" t="-4167" b="-19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26510" y="4014124"/>
                <a:ext cx="5520330" cy="12672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Offset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=1−</m:t>
                      </m:r>
                      <m:limLow>
                        <m:limLow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→0</m:t>
                          </m:r>
                        </m:lim>
                      </m:limLow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∗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den>
                          </m:f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∗ </m:t>
                          </m:r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𝑆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1∙5 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𝑆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+1∙16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Offset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1−1=0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510" y="4014124"/>
                <a:ext cx="5520330" cy="1267206"/>
              </a:xfrm>
              <a:prstGeom prst="rect">
                <a:avLst/>
              </a:prstGeom>
              <a:blipFill>
                <a:blip r:embed="rId5"/>
                <a:stretch>
                  <a:fillRect l="-1104" b="-5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720459" y="2786315"/>
                <a:ext cx="330654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000" i="0">
                          <a:latin typeface="Cambria Math" panose="02040503050406030204" pitchFamily="18" charset="0"/>
                        </a:rPr>
                        <m:t>=1.224              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sz="2000" i="0">
                          <a:latin typeface="Cambria Math" panose="02040503050406030204" pitchFamily="18" charset="0"/>
                        </a:rPr>
                        <m:t>=0.473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459" y="2786315"/>
                <a:ext cx="3306546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17480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C575-EB27-4255-A0F8-BF283F64A669}" type="slidenum">
              <a:rPr lang="en-US" smtClean="0"/>
              <a:t>16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70270" y="527948"/>
            <a:ext cx="6199239" cy="820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4.  The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controller is proportional – derivative (PD)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82086" y="1163891"/>
                <a:ext cx="352558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d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086" y="1163891"/>
                <a:ext cx="3525581" cy="369332"/>
              </a:xfrm>
              <a:prstGeom prst="rect">
                <a:avLst/>
              </a:prstGeom>
              <a:blipFill>
                <a:blip r:embed="rId2"/>
                <a:stretch>
                  <a:fillRect t="-119672" r="-12284" b="-183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Group 21"/>
          <p:cNvGrpSpPr/>
          <p:nvPr/>
        </p:nvGrpSpPr>
        <p:grpSpPr>
          <a:xfrm>
            <a:off x="4735370" y="1644522"/>
            <a:ext cx="7090816" cy="1734969"/>
            <a:chOff x="4735370" y="1644522"/>
            <a:chExt cx="7090816" cy="1734969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10560341" y="2170756"/>
              <a:ext cx="1010968" cy="2661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5526980" y="2097189"/>
              <a:ext cx="56325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34"/>
                <p:cNvSpPr txBox="1"/>
                <p:nvPr/>
              </p:nvSpPr>
              <p:spPr>
                <a:xfrm>
                  <a:off x="11065825" y="1644522"/>
                  <a:ext cx="76036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r>
                        <a:rPr lang="en-US" sz="2000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𝜃</m:t>
                      </m:r>
                    </m:oMath>
                  </a14:m>
                  <a:r>
                    <a:rPr lang="en-US" sz="2000" kern="1200" baseline="-250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o</a:t>
                  </a:r>
                  <a:r>
                    <a:rPr lang="en-US" sz="2000" kern="12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(s)</a:t>
                  </a:r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8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65825" y="1644522"/>
                  <a:ext cx="760361" cy="400110"/>
                </a:xfrm>
                <a:prstGeom prst="rect">
                  <a:avLst/>
                </a:prstGeom>
                <a:blipFill>
                  <a:blip r:embed="rId3"/>
                  <a:stretch>
                    <a:fillRect t="-9231" b="-2769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37"/>
                <p:cNvSpPr txBox="1"/>
                <p:nvPr/>
              </p:nvSpPr>
              <p:spPr>
                <a:xfrm>
                  <a:off x="4735370" y="1797764"/>
                  <a:ext cx="97326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r>
                        <a:rPr lang="en-US" sz="2000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𝜃</m:t>
                      </m:r>
                    </m:oMath>
                  </a14:m>
                  <a:r>
                    <a:rPr lang="en-US" sz="2000" kern="1200" baseline="-25000" dirty="0" err="1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sp</a:t>
                  </a:r>
                  <a:r>
                    <a:rPr lang="en-US" sz="2000" kern="12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(s)</a:t>
                  </a:r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9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35370" y="1797764"/>
                  <a:ext cx="973266" cy="400110"/>
                </a:xfrm>
                <a:prstGeom prst="rect">
                  <a:avLst/>
                </a:prstGeom>
                <a:blipFill>
                  <a:blip r:embed="rId4"/>
                  <a:stretch>
                    <a:fillRect t="-9091" b="-2575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TextBox 40"/>
            <p:cNvSpPr txBox="1"/>
            <p:nvPr/>
          </p:nvSpPr>
          <p:spPr>
            <a:xfrm>
              <a:off x="5850718" y="1679114"/>
              <a:ext cx="40629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+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61"/>
                <p:cNvSpPr txBox="1"/>
                <p:nvPr/>
              </p:nvSpPr>
              <p:spPr>
                <a:xfrm>
                  <a:off x="9465247" y="1816226"/>
                  <a:ext cx="1095094" cy="88487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20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20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  <m:r>
                              <a:rPr lang="en-US" sz="20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𝑆</m:t>
                            </m:r>
                            <m:r>
                              <a:rPr lang="en-US" sz="20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r>
                              <a:rPr lang="en-US" sz="20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den>
                        </m:f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1" name="TextBox 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65247" y="1816226"/>
                  <a:ext cx="1095094" cy="884871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2" name="Group 11"/>
            <p:cNvGrpSpPr/>
            <p:nvPr/>
          </p:nvGrpSpPr>
          <p:grpSpPr>
            <a:xfrm>
              <a:off x="6090232" y="1766632"/>
              <a:ext cx="699492" cy="661117"/>
              <a:chOff x="1984500" y="2721604"/>
              <a:chExt cx="699492" cy="661117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1984500" y="2721604"/>
                <a:ext cx="684957" cy="66111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1" name="TextBox 35"/>
                  <p:cNvSpPr txBox="1"/>
                  <p:nvPr/>
                </p:nvSpPr>
                <p:spPr>
                  <a:xfrm>
                    <a:off x="1996016" y="2801035"/>
                    <a:ext cx="687976" cy="502253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1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ar-IQ" sz="1100" kern="1200">
                                  <a:solidFill>
                                    <a:srgbClr val="FFFFFF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.</m:t>
                              </m:r>
                            </m:e>
                          </m:nary>
                        </m:oMath>
                      </m:oMathPara>
                    </a14:m>
                    <a:endParaRPr lang="en-US" sz="28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21" name="TextBox 3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996016" y="2801035"/>
                    <a:ext cx="687976" cy="502253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l="-44248" t="-115854" r="-85841" b="-160976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3" name="Rectangle 12"/>
            <p:cNvSpPr/>
            <p:nvPr/>
          </p:nvSpPr>
          <p:spPr>
            <a:xfrm>
              <a:off x="6071780" y="2375680"/>
              <a:ext cx="258979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-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28"/>
                <p:cNvSpPr txBox="1"/>
                <p:nvPr/>
              </p:nvSpPr>
              <p:spPr>
                <a:xfrm>
                  <a:off x="7418439" y="1975570"/>
                  <a:ext cx="1387927" cy="40011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1">
                  <a:sp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kern="120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sz="2000" b="0" i="1" kern="120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sz="2000" b="0" i="1" kern="120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en-US" sz="20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20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𝑆</m:t>
                        </m:r>
                        <m:r>
                          <a:rPr lang="en-US" sz="2000" b="0" i="1" kern="120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)</m:t>
                        </m:r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4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18439" y="1975570"/>
                  <a:ext cx="1387927" cy="400110"/>
                </a:xfrm>
                <a:prstGeom prst="rect">
                  <a:avLst/>
                </a:prstGeom>
                <a:blipFill>
                  <a:blip r:embed="rId7"/>
                  <a:stretch>
                    <a:fillRect b="-14706"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" name="Straight Connector 14"/>
            <p:cNvCxnSpPr/>
            <p:nvPr/>
          </p:nvCxnSpPr>
          <p:spPr>
            <a:xfrm flipH="1">
              <a:off x="6420686" y="3375866"/>
              <a:ext cx="448056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0901246" y="2170756"/>
              <a:ext cx="0" cy="120873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6432710" y="2427749"/>
              <a:ext cx="0" cy="91440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endCxn id="11" idx="1"/>
            </p:cNvCxnSpPr>
            <p:nvPr/>
          </p:nvCxnSpPr>
          <p:spPr>
            <a:xfrm>
              <a:off x="8834283" y="2258661"/>
              <a:ext cx="630964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6762052" y="2137122"/>
              <a:ext cx="630964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812287" y="2884949"/>
                <a:ext cx="4589398" cy="11326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sz="2000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𝑠𝑝</m:t>
                                  </m:r>
                                </m:sub>
                              </m:sSub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den>
                      </m:f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d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∗</m:t>
                          </m:r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</m:num>
                        <m:den>
                          <m:d>
                            <m:dPr>
                              <m:begChr m:val="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+ </m:t>
                              </m:r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)(</m:t>
                              </m:r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2000" i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  <m:r>
                                    <a:rPr lang="en-US" sz="2000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287" y="2884949"/>
                <a:ext cx="4589398" cy="113261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785512" y="4017567"/>
                <a:ext cx="3856184" cy="6837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  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857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285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512" y="4017567"/>
                <a:ext cx="3856184" cy="68371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785512" y="4928082"/>
                <a:ext cx="2854051" cy="4412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Offset =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∆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𝑠𝑝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</m:d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–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𝑜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e>
                    </m:d>
                  </m:oMath>
                </a14:m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512" y="4928082"/>
                <a:ext cx="2854051" cy="441211"/>
              </a:xfrm>
              <a:prstGeom prst="rect">
                <a:avLst/>
              </a:prstGeom>
              <a:blipFill>
                <a:blip r:embed="rId10"/>
                <a:stretch>
                  <a:fillRect l="-2350" t="-2740" b="-178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533535" y="5271706"/>
                <a:ext cx="5520330" cy="12672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Offset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limLow>
                        <m:limLow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→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lim>
                      </m:limLow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∗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den>
                          </m:f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∗</m:t>
                          </m:r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857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285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Offset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857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143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535" y="5271706"/>
                <a:ext cx="5520330" cy="1267206"/>
              </a:xfrm>
              <a:prstGeom prst="rect">
                <a:avLst/>
              </a:prstGeom>
              <a:blipFill>
                <a:blip r:embed="rId11"/>
                <a:stretch>
                  <a:fillRect l="-1215" b="-52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21683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C575-EB27-4255-A0F8-BF283F64A669}" type="slidenum">
              <a:rPr lang="en-US" smtClean="0"/>
              <a:t>17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835742" y="507148"/>
                <a:ext cx="6096000" cy="2390334"/>
              </a:xfrm>
              <a:prstGeom prst="rect">
                <a:avLst/>
              </a:prstGeom>
            </p:spPr>
            <p:txBody>
              <a:bodyPr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sz="20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Response 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/>
                </a:r>
                <a:b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20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ℒ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</m:sSup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857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285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20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857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ℒ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285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ℒ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</m:sSup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285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]</m:t>
                      </m:r>
                    </m:oMath>
                  </m:oMathPara>
                </a14:m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742" y="507148"/>
                <a:ext cx="6096000" cy="239033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35742" y="2897482"/>
                <a:ext cx="5256695" cy="9596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20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857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[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285</m:t>
                          </m:r>
                        </m:den>
                      </m:f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285</m:t>
                              </m:r>
                            </m:den>
                          </m:f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285</m:t>
                              </m:r>
                            </m:den>
                          </m:f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)</m:t>
                      </m:r>
                      <m:r>
                        <a:rPr lang="en-US" sz="20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]</m:t>
                      </m:r>
                    </m:oMath>
                  </m:oMathPara>
                </a14:m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742" y="2897482"/>
                <a:ext cx="5256695" cy="9596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29909" y="4044521"/>
                <a:ext cx="3488519" cy="7601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20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857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19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285</m:t>
                              </m:r>
                            </m:den>
                          </m:f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909" y="4044521"/>
                <a:ext cx="3488519" cy="7601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oup 18"/>
          <p:cNvGrpSpPr/>
          <p:nvPr/>
        </p:nvGrpSpPr>
        <p:grpSpPr>
          <a:xfrm>
            <a:off x="6787368" y="3018065"/>
            <a:ext cx="4979387" cy="3069023"/>
            <a:chOff x="6403910" y="2516620"/>
            <a:chExt cx="4979387" cy="3069023"/>
          </a:xfrm>
        </p:grpSpPr>
        <p:cxnSp>
          <p:nvCxnSpPr>
            <p:cNvPr id="8" name="Straight Arrow Connector 7"/>
            <p:cNvCxnSpPr/>
            <p:nvPr/>
          </p:nvCxnSpPr>
          <p:spPr>
            <a:xfrm flipH="1" flipV="1">
              <a:off x="7140441" y="2938656"/>
              <a:ext cx="0" cy="2062211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5"/>
                <p:cNvSpPr txBox="1"/>
                <p:nvPr/>
              </p:nvSpPr>
              <p:spPr>
                <a:xfrm>
                  <a:off x="6837079" y="2516620"/>
                  <a:ext cx="408718" cy="30777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1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b>
                        </m:sSub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9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37079" y="2516620"/>
                  <a:ext cx="408718" cy="307777"/>
                </a:xfrm>
                <a:prstGeom prst="rect">
                  <a:avLst/>
                </a:prstGeom>
                <a:blipFill>
                  <a:blip r:embed="rId6"/>
                  <a:stretch>
                    <a:fillRect l="-2941" b="-1176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" name="Straight Arrow Connector 9"/>
            <p:cNvCxnSpPr/>
            <p:nvPr/>
          </p:nvCxnSpPr>
          <p:spPr>
            <a:xfrm flipV="1">
              <a:off x="7139331" y="5000867"/>
              <a:ext cx="4243966" cy="0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2" name="TextBox 13"/>
            <p:cNvSpPr txBox="1"/>
            <p:nvPr/>
          </p:nvSpPr>
          <p:spPr>
            <a:xfrm>
              <a:off x="6730612" y="4816201"/>
              <a:ext cx="4087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0</a:t>
              </a: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Rectangle 12"/>
                <p:cNvSpPr/>
                <p:nvPr/>
              </p:nvSpPr>
              <p:spPr>
                <a:xfrm>
                  <a:off x="10438959" y="5185533"/>
                  <a:ext cx="356060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oMath>
                    </m:oMathPara>
                  </a14:m>
                  <a:endPara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3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438959" y="5185533"/>
                  <a:ext cx="356060" cy="40011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" name="Straight Connector 14"/>
            <p:cNvCxnSpPr/>
            <p:nvPr/>
          </p:nvCxnSpPr>
          <p:spPr>
            <a:xfrm>
              <a:off x="7139329" y="3389188"/>
              <a:ext cx="3789226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Freeform 16"/>
            <p:cNvSpPr/>
            <p:nvPr/>
          </p:nvSpPr>
          <p:spPr>
            <a:xfrm rot="21292854">
              <a:off x="7093861" y="3533758"/>
              <a:ext cx="3299629" cy="1322541"/>
            </a:xfrm>
            <a:custGeom>
              <a:avLst/>
              <a:gdLst>
                <a:gd name="connsiteX0" fmla="*/ 2890683 w 2890683"/>
                <a:gd name="connsiteY0" fmla="*/ 91845 h 2009135"/>
                <a:gd name="connsiteX1" fmla="*/ 1165122 w 2890683"/>
                <a:gd name="connsiteY1" fmla="*/ 209832 h 2009135"/>
                <a:gd name="connsiteX2" fmla="*/ 29496 w 2890683"/>
                <a:gd name="connsiteY2" fmla="*/ 1935393 h 2009135"/>
                <a:gd name="connsiteX3" fmla="*/ 29496 w 2890683"/>
                <a:gd name="connsiteY3" fmla="*/ 1935393 h 2009135"/>
                <a:gd name="connsiteX4" fmla="*/ 0 w 2890683"/>
                <a:gd name="connsiteY4" fmla="*/ 2009135 h 2009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90683" h="2009135">
                  <a:moveTo>
                    <a:pt x="2890683" y="91845"/>
                  </a:moveTo>
                  <a:cubicBezTo>
                    <a:pt x="2266335" y="-2791"/>
                    <a:pt x="1641987" y="-97426"/>
                    <a:pt x="1165122" y="209832"/>
                  </a:cubicBezTo>
                  <a:cubicBezTo>
                    <a:pt x="688257" y="517090"/>
                    <a:pt x="29496" y="1935393"/>
                    <a:pt x="29496" y="1935393"/>
                  </a:cubicBezTo>
                  <a:lnTo>
                    <a:pt x="29496" y="1935393"/>
                  </a:lnTo>
                  <a:lnTo>
                    <a:pt x="0" y="2009135"/>
                  </a:ln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5"/>
                <p:cNvSpPr txBox="1"/>
                <p:nvPr/>
              </p:nvSpPr>
              <p:spPr>
                <a:xfrm>
                  <a:off x="6403910" y="3235299"/>
                  <a:ext cx="408718" cy="30777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1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kern="120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0</m:t>
                        </m:r>
                        <m:r>
                          <a:rPr lang="en-US" sz="2000" b="0" i="1" kern="120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.</m:t>
                        </m:r>
                        <m:r>
                          <a:rPr lang="en-US" sz="2000" b="0" i="1" kern="120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857</m:t>
                        </m:r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8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03910" y="3235299"/>
                  <a:ext cx="408718" cy="307777"/>
                </a:xfrm>
                <a:prstGeom prst="rect">
                  <a:avLst/>
                </a:prstGeom>
                <a:blipFill>
                  <a:blip r:embed="rId8"/>
                  <a:stretch>
                    <a:fillRect l="-20896" r="-73134" b="-1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8365494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C575-EB27-4255-A0F8-BF283F64A669}" type="slidenum">
              <a:rPr lang="en-US" smtClean="0"/>
              <a:t>18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70270" y="527948"/>
            <a:ext cx="6199239" cy="400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5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 The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controller is proportional 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P)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82086" y="1163891"/>
                <a:ext cx="179978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086" y="1163891"/>
                <a:ext cx="1799787" cy="369332"/>
              </a:xfrm>
              <a:prstGeom prst="rect">
                <a:avLst/>
              </a:prstGeom>
              <a:blipFill>
                <a:blip r:embed="rId2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4469899" y="1533223"/>
            <a:ext cx="7090816" cy="1734969"/>
            <a:chOff x="4735370" y="1644522"/>
            <a:chExt cx="7090816" cy="1734969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10560341" y="2170756"/>
              <a:ext cx="1010968" cy="2661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5526980" y="2097189"/>
              <a:ext cx="56325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34"/>
                <p:cNvSpPr txBox="1"/>
                <p:nvPr/>
              </p:nvSpPr>
              <p:spPr>
                <a:xfrm>
                  <a:off x="11065825" y="1644522"/>
                  <a:ext cx="76036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r>
                        <a:rPr lang="en-US" sz="2000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𝜃</m:t>
                      </m:r>
                    </m:oMath>
                  </a14:m>
                  <a:r>
                    <a:rPr lang="en-US" sz="2000" kern="1200" baseline="-250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o</a:t>
                  </a:r>
                  <a:r>
                    <a:rPr lang="en-US" sz="2000" kern="12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(s)</a:t>
                  </a:r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8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65825" y="1644522"/>
                  <a:ext cx="760361" cy="400110"/>
                </a:xfrm>
                <a:prstGeom prst="rect">
                  <a:avLst/>
                </a:prstGeom>
                <a:blipFill>
                  <a:blip r:embed="rId3"/>
                  <a:stretch>
                    <a:fillRect t="-9231" b="-2769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37"/>
                <p:cNvSpPr txBox="1"/>
                <p:nvPr/>
              </p:nvSpPr>
              <p:spPr>
                <a:xfrm>
                  <a:off x="4735370" y="1797764"/>
                  <a:ext cx="97326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r>
                        <a:rPr lang="en-US" sz="2000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𝜃</m:t>
                      </m:r>
                    </m:oMath>
                  </a14:m>
                  <a:r>
                    <a:rPr lang="en-US" sz="2000" kern="1200" baseline="-25000" dirty="0" err="1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sp</a:t>
                  </a:r>
                  <a:r>
                    <a:rPr lang="en-US" sz="2000" kern="12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(s)</a:t>
                  </a:r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9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35370" y="1797764"/>
                  <a:ext cx="973266" cy="400110"/>
                </a:xfrm>
                <a:prstGeom prst="rect">
                  <a:avLst/>
                </a:prstGeom>
                <a:blipFill>
                  <a:blip r:embed="rId4"/>
                  <a:stretch>
                    <a:fillRect t="-9091" b="-2575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TextBox 40"/>
            <p:cNvSpPr txBox="1"/>
            <p:nvPr/>
          </p:nvSpPr>
          <p:spPr>
            <a:xfrm>
              <a:off x="5850718" y="1679114"/>
              <a:ext cx="40629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+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61"/>
                <p:cNvSpPr txBox="1"/>
                <p:nvPr/>
              </p:nvSpPr>
              <p:spPr>
                <a:xfrm>
                  <a:off x="9465247" y="1816226"/>
                  <a:ext cx="1095094" cy="88487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20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20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  <m:r>
                              <a:rPr lang="en-US" sz="20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𝑆</m:t>
                            </m:r>
                            <m:r>
                              <a:rPr lang="en-US" sz="20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r>
                              <a:rPr lang="en-US" sz="20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den>
                        </m:f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1" name="TextBox 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65247" y="1816226"/>
                  <a:ext cx="1095094" cy="884871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2" name="Group 11"/>
            <p:cNvGrpSpPr/>
            <p:nvPr/>
          </p:nvGrpSpPr>
          <p:grpSpPr>
            <a:xfrm>
              <a:off x="6090232" y="1766632"/>
              <a:ext cx="699492" cy="661117"/>
              <a:chOff x="1984500" y="2721604"/>
              <a:chExt cx="699492" cy="661117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1984500" y="2721604"/>
                <a:ext cx="684957" cy="66111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1" name="TextBox 35"/>
                  <p:cNvSpPr txBox="1"/>
                  <p:nvPr/>
                </p:nvSpPr>
                <p:spPr>
                  <a:xfrm>
                    <a:off x="1996016" y="2801035"/>
                    <a:ext cx="687976" cy="502253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1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ar-IQ" sz="1100" kern="1200">
                                  <a:solidFill>
                                    <a:srgbClr val="FFFFFF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.</m:t>
                              </m:r>
                            </m:e>
                          </m:nary>
                        </m:oMath>
                      </m:oMathPara>
                    </a14:m>
                    <a:endParaRPr lang="en-US" sz="28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21" name="TextBox 3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996016" y="2801035"/>
                    <a:ext cx="687976" cy="502253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l="-44248" t="-115854" r="-85841" b="-160976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3" name="Rectangle 12"/>
            <p:cNvSpPr/>
            <p:nvPr/>
          </p:nvSpPr>
          <p:spPr>
            <a:xfrm>
              <a:off x="6071780" y="2375680"/>
              <a:ext cx="258979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-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28"/>
                <p:cNvSpPr txBox="1"/>
                <p:nvPr/>
              </p:nvSpPr>
              <p:spPr>
                <a:xfrm>
                  <a:off x="7418439" y="1975570"/>
                  <a:ext cx="1387927" cy="40011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1">
                  <a:sp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kern="120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2</m:t>
                        </m:r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4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18439" y="1975570"/>
                  <a:ext cx="1387927" cy="40011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" name="Straight Connector 14"/>
            <p:cNvCxnSpPr/>
            <p:nvPr/>
          </p:nvCxnSpPr>
          <p:spPr>
            <a:xfrm flipH="1">
              <a:off x="6420686" y="3375866"/>
              <a:ext cx="448056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0901246" y="2170756"/>
              <a:ext cx="0" cy="120873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6432710" y="2427749"/>
              <a:ext cx="0" cy="91440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endCxn id="11" idx="1"/>
            </p:cNvCxnSpPr>
            <p:nvPr/>
          </p:nvCxnSpPr>
          <p:spPr>
            <a:xfrm>
              <a:off x="8834283" y="2258661"/>
              <a:ext cx="630964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6762052" y="2137122"/>
              <a:ext cx="630964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479564" y="1895350"/>
                <a:ext cx="4024948" cy="11326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sz="2000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𝑠𝑝</m:t>
                                  </m:r>
                                </m:sub>
                              </m:sSub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den>
                      </m:f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</m:num>
                        <m:den>
                          <m:d>
                            <m:dPr>
                              <m:begChr m:val="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+ </m:t>
                              </m:r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2000" i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  <m:r>
                                    <a:rPr lang="en-US" sz="2000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564" y="1895350"/>
                <a:ext cx="4024948" cy="113261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427616" y="3230850"/>
                <a:ext cx="2518127" cy="6819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857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428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616" y="3230850"/>
                <a:ext cx="2518127" cy="68198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570270" y="4233168"/>
                <a:ext cx="2854051" cy="4412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Offset =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∆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𝑠𝑝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</m:d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–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𝑜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e>
                    </m:d>
                  </m:oMath>
                </a14:m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270" y="4233168"/>
                <a:ext cx="2854051" cy="441211"/>
              </a:xfrm>
              <a:prstGeom prst="rect">
                <a:avLst/>
              </a:prstGeom>
              <a:blipFill>
                <a:blip r:embed="rId10"/>
                <a:stretch>
                  <a:fillRect l="-2350" t="-2740" b="-178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471211" y="4916006"/>
                <a:ext cx="5520330" cy="12672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Offset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limLow>
                        <m:limLow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→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lim>
                      </m:limLow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∗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den>
                          </m:f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∗</m:t>
                          </m:r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857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428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Offset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857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143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211" y="4916006"/>
                <a:ext cx="5520330" cy="1267206"/>
              </a:xfrm>
              <a:prstGeom prst="rect">
                <a:avLst/>
              </a:prstGeom>
              <a:blipFill>
                <a:blip r:embed="rId11"/>
                <a:stretch>
                  <a:fillRect l="-1104" b="-52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72478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C575-EB27-4255-A0F8-BF283F64A669}" type="slidenum">
              <a:rPr lang="en-US" smtClean="0"/>
              <a:t>19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835742" y="507148"/>
                <a:ext cx="6096000" cy="1438471"/>
              </a:xfrm>
              <a:prstGeom prst="rect">
                <a:avLst/>
              </a:prstGeom>
            </p:spPr>
            <p:txBody>
              <a:bodyPr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sz="20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Response 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/>
                </a:r>
                <a:b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20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ℒ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</m:sSup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857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428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742" y="507148"/>
                <a:ext cx="6096000" cy="143847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35742" y="2274043"/>
                <a:ext cx="2898229" cy="4923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  <m:r>
                            <a:rPr lang="en-US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857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.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428</m:t>
                              </m:r>
                            </m:den>
                          </m:f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742" y="2274043"/>
                <a:ext cx="2898229" cy="49231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/>
          <p:cNvGrpSpPr/>
          <p:nvPr/>
        </p:nvGrpSpPr>
        <p:grpSpPr>
          <a:xfrm>
            <a:off x="5813975" y="2274043"/>
            <a:ext cx="4979387" cy="3069023"/>
            <a:chOff x="5813975" y="2274043"/>
            <a:chExt cx="4979387" cy="3069023"/>
          </a:xfrm>
        </p:grpSpPr>
        <p:cxnSp>
          <p:nvCxnSpPr>
            <p:cNvPr id="7" name="Straight Arrow Connector 6"/>
            <p:cNvCxnSpPr/>
            <p:nvPr/>
          </p:nvCxnSpPr>
          <p:spPr>
            <a:xfrm flipH="1" flipV="1">
              <a:off x="6550506" y="2696079"/>
              <a:ext cx="0" cy="2062211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5"/>
                <p:cNvSpPr txBox="1"/>
                <p:nvPr/>
              </p:nvSpPr>
              <p:spPr>
                <a:xfrm>
                  <a:off x="6247144" y="2274043"/>
                  <a:ext cx="408718" cy="30777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1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b>
                        </m:sSub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8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47144" y="2274043"/>
                  <a:ext cx="408718" cy="307777"/>
                </a:xfrm>
                <a:prstGeom prst="rect">
                  <a:avLst/>
                </a:prstGeom>
                <a:blipFill>
                  <a:blip r:embed="rId4"/>
                  <a:stretch>
                    <a:fillRect l="-2985" b="-1176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" name="Straight Arrow Connector 8"/>
            <p:cNvCxnSpPr/>
            <p:nvPr/>
          </p:nvCxnSpPr>
          <p:spPr>
            <a:xfrm flipV="1">
              <a:off x="6549396" y="4758290"/>
              <a:ext cx="4243966" cy="0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0" name="TextBox 13"/>
            <p:cNvSpPr txBox="1"/>
            <p:nvPr/>
          </p:nvSpPr>
          <p:spPr>
            <a:xfrm>
              <a:off x="6140677" y="4573624"/>
              <a:ext cx="4087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0</a:t>
              </a: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Rectangle 10"/>
                <p:cNvSpPr/>
                <p:nvPr/>
              </p:nvSpPr>
              <p:spPr>
                <a:xfrm>
                  <a:off x="9849024" y="4942956"/>
                  <a:ext cx="356060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oMath>
                    </m:oMathPara>
                  </a14:m>
                  <a:endPara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1" name="Rectangle 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49024" y="4942956"/>
                  <a:ext cx="356060" cy="40011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" name="Straight Connector 11"/>
            <p:cNvCxnSpPr/>
            <p:nvPr/>
          </p:nvCxnSpPr>
          <p:spPr>
            <a:xfrm>
              <a:off x="6549394" y="3146611"/>
              <a:ext cx="3789226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Freeform 12"/>
            <p:cNvSpPr/>
            <p:nvPr/>
          </p:nvSpPr>
          <p:spPr>
            <a:xfrm rot="21292854">
              <a:off x="6528960" y="3227001"/>
              <a:ext cx="2395805" cy="1427249"/>
            </a:xfrm>
            <a:custGeom>
              <a:avLst/>
              <a:gdLst>
                <a:gd name="connsiteX0" fmla="*/ 2890683 w 2890683"/>
                <a:gd name="connsiteY0" fmla="*/ 91845 h 2009135"/>
                <a:gd name="connsiteX1" fmla="*/ 1165122 w 2890683"/>
                <a:gd name="connsiteY1" fmla="*/ 209832 h 2009135"/>
                <a:gd name="connsiteX2" fmla="*/ 29496 w 2890683"/>
                <a:gd name="connsiteY2" fmla="*/ 1935393 h 2009135"/>
                <a:gd name="connsiteX3" fmla="*/ 29496 w 2890683"/>
                <a:gd name="connsiteY3" fmla="*/ 1935393 h 2009135"/>
                <a:gd name="connsiteX4" fmla="*/ 0 w 2890683"/>
                <a:gd name="connsiteY4" fmla="*/ 2009135 h 2009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90683" h="2009135">
                  <a:moveTo>
                    <a:pt x="2890683" y="91845"/>
                  </a:moveTo>
                  <a:cubicBezTo>
                    <a:pt x="2266335" y="-2791"/>
                    <a:pt x="1641987" y="-97426"/>
                    <a:pt x="1165122" y="209832"/>
                  </a:cubicBezTo>
                  <a:cubicBezTo>
                    <a:pt x="688257" y="517090"/>
                    <a:pt x="29496" y="1935393"/>
                    <a:pt x="29496" y="1935393"/>
                  </a:cubicBezTo>
                  <a:lnTo>
                    <a:pt x="29496" y="1935393"/>
                  </a:lnTo>
                  <a:lnTo>
                    <a:pt x="0" y="2009135"/>
                  </a:ln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5"/>
                <p:cNvSpPr txBox="1"/>
                <p:nvPr/>
              </p:nvSpPr>
              <p:spPr>
                <a:xfrm>
                  <a:off x="5813975" y="2992722"/>
                  <a:ext cx="408718" cy="30777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1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kern="120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0</m:t>
                        </m:r>
                        <m:r>
                          <a:rPr lang="en-US" sz="2000" b="0" i="1" kern="120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.</m:t>
                        </m:r>
                        <m:r>
                          <a:rPr lang="en-US" sz="2000" b="0" i="1" kern="120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857</m:t>
                        </m:r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4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13975" y="2992722"/>
                  <a:ext cx="408718" cy="307777"/>
                </a:xfrm>
                <a:prstGeom prst="rect">
                  <a:avLst/>
                </a:prstGeom>
                <a:blipFill>
                  <a:blip r:embed="rId6"/>
                  <a:stretch>
                    <a:fillRect l="-22388" r="-73134" b="-1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522322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4181" y="181296"/>
            <a:ext cx="6946490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6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Proportional -Integral–Derivative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controller (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PID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en-US" sz="2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91497" y="1003257"/>
            <a:ext cx="1088922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PID controller continuously calculates an error value as the difference between a desired 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set point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 and a measured process variable and applies a correction based on 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proportional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integral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and 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derivative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terms (denoted P, I, and D respectively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Figure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below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shows the block diagram of proportional-integral-derivative controller</a:t>
            </a:r>
            <a:endParaRPr lang="en-US" sz="2000" dirty="0"/>
          </a:p>
        </p:txBody>
      </p:sp>
      <p:grpSp>
        <p:nvGrpSpPr>
          <p:cNvPr id="4" name="Group 3"/>
          <p:cNvGrpSpPr/>
          <p:nvPr/>
        </p:nvGrpSpPr>
        <p:grpSpPr>
          <a:xfrm>
            <a:off x="1133085" y="3342556"/>
            <a:ext cx="4537850" cy="2082424"/>
            <a:chOff x="0" y="0"/>
            <a:chExt cx="3451394" cy="1675406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730658" y="473561"/>
              <a:ext cx="61215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506634" y="473561"/>
              <a:ext cx="61215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18"/>
            <p:cNvSpPr txBox="1"/>
            <p:nvPr/>
          </p:nvSpPr>
          <p:spPr>
            <a:xfrm>
              <a:off x="1118759" y="319621"/>
              <a:ext cx="611505" cy="321907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G</a:t>
              </a:r>
              <a:r>
                <a:rPr lang="en-US" sz="2000" kern="1200" baseline="-25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c </a:t>
              </a:r>
              <a:r>
                <a:rPr lang="en-US" sz="2000" kern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(s)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" name="TextBox 19"/>
            <p:cNvSpPr txBox="1"/>
            <p:nvPr/>
          </p:nvSpPr>
          <p:spPr>
            <a:xfrm>
              <a:off x="2463981" y="329507"/>
              <a:ext cx="510540" cy="3219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P(s)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" name="TextBox 20"/>
            <p:cNvSpPr txBox="1"/>
            <p:nvPr/>
          </p:nvSpPr>
          <p:spPr>
            <a:xfrm>
              <a:off x="0" y="311510"/>
              <a:ext cx="496570" cy="3219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E(s)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tangle 9"/>
                <p:cNvSpPr/>
                <p:nvPr/>
              </p:nvSpPr>
              <p:spPr>
                <a:xfrm>
                  <a:off x="248332" y="1047327"/>
                  <a:ext cx="3203062" cy="62807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0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sz="20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sz="20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𝐸</m:t>
                        </m:r>
                        <m:d>
                          <m:dPr>
                            <m:ctrlPr>
                              <a:rPr lang="en-US" sz="20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sz="20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𝑡</m:t>
                            </m:r>
                          </m:e>
                        </m:d>
                        <m:r>
                          <a:rPr lang="en-US" sz="2000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0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0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sz="20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sz="20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20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𝑅</m:t>
                        </m:r>
                        <m:f>
                          <m:fPr>
                            <m:ctrlPr>
                              <a:rPr lang="en-US" sz="20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20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𝑑𝐸</m:t>
                            </m:r>
                            <m:d>
                              <m:dPr>
                                <m:ctrlPr>
                                  <a:rPr lang="en-US" sz="20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  <m:t>𝑡</m:t>
                                </m:r>
                              </m:e>
                            </m:d>
                          </m:num>
                          <m:den>
                            <m:r>
                              <a:rPr lang="en-US" sz="20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𝑑𝑡</m:t>
                            </m:r>
                          </m:den>
                        </m:f>
                        <m:r>
                          <a:rPr lang="en-US" sz="2000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+</m:t>
                        </m:r>
                        <m:f>
                          <m:fPr>
                            <m:ctrlPr>
                              <a:rPr lang="en-US" sz="20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  <m:t>𝐾</m:t>
                                </m:r>
                              </m:e>
                              <m:sub>
                                <m:r>
                                  <a:rPr lang="en-US" sz="20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  <m:t>𝑐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0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𝐼</m:t>
                            </m:r>
                          </m:den>
                        </m:f>
                        <m:r>
                          <a:rPr lang="en-US" sz="20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nary>
                          <m:naryPr>
                            <m:limLoc m:val="subSup"/>
                            <m:ctrlPr>
                              <a:rPr lang="en-US" sz="20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naryPr>
                          <m:sub>
                            <m:r>
                              <a:rPr lang="en-US" sz="2000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sz="20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𝑡</m:t>
                            </m:r>
                          </m:sup>
                          <m:e>
                            <m:r>
                              <a:rPr lang="en-US" sz="20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𝐸</m:t>
                            </m:r>
                            <m:d>
                              <m:dPr>
                                <m:ctrlPr>
                                  <a:rPr lang="en-US" sz="20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  <m:t>𝑡</m:t>
                                </m:r>
                              </m:e>
                            </m:d>
                            <m:r>
                              <a:rPr lang="en-US" sz="20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𝑑𝑡</m:t>
                            </m:r>
                          </m:e>
                        </m:nary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" name="Rectangle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8332" y="1047327"/>
                  <a:ext cx="3203062" cy="628079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TextBox 20"/>
            <p:cNvSpPr txBox="1"/>
            <p:nvPr/>
          </p:nvSpPr>
          <p:spPr>
            <a:xfrm>
              <a:off x="1176303" y="0"/>
              <a:ext cx="497205" cy="3219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PID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H="1" flipV="1">
              <a:off x="1606484" y="697048"/>
              <a:ext cx="248347" cy="27829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7776240" y="2434458"/>
            <a:ext cx="4063795" cy="4240776"/>
            <a:chOff x="7130231" y="2307509"/>
            <a:chExt cx="4063795" cy="4240776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0231" y="2307509"/>
              <a:ext cx="4063795" cy="4240776"/>
            </a:xfrm>
            <a:prstGeom prst="rect">
              <a:avLst/>
            </a:prstGeom>
          </p:spPr>
        </p:pic>
        <p:grpSp>
          <p:nvGrpSpPr>
            <p:cNvPr id="15" name="Group 14"/>
            <p:cNvGrpSpPr/>
            <p:nvPr/>
          </p:nvGrpSpPr>
          <p:grpSpPr>
            <a:xfrm>
              <a:off x="7313613" y="4967911"/>
              <a:ext cx="1293551" cy="407054"/>
              <a:chOff x="7192810" y="2923950"/>
              <a:chExt cx="1448472" cy="436782"/>
            </a:xfrm>
          </p:grpSpPr>
          <p:grpSp>
            <p:nvGrpSpPr>
              <p:cNvPr id="16" name="Group 15"/>
              <p:cNvGrpSpPr/>
              <p:nvPr/>
            </p:nvGrpSpPr>
            <p:grpSpPr>
              <a:xfrm rot="184038">
                <a:off x="7192810" y="2923950"/>
                <a:ext cx="856078" cy="403729"/>
                <a:chOff x="1386348" y="3194877"/>
                <a:chExt cx="851781" cy="403729"/>
              </a:xfrm>
            </p:grpSpPr>
            <p:sp>
              <p:nvSpPr>
                <p:cNvPr id="20" name="Oval 19"/>
                <p:cNvSpPr/>
                <p:nvPr/>
              </p:nvSpPr>
              <p:spPr>
                <a:xfrm>
                  <a:off x="1386348" y="3215148"/>
                  <a:ext cx="707923" cy="38345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21" name="TextBox 39"/>
                <p:cNvSpPr txBox="1"/>
                <p:nvPr/>
              </p:nvSpPr>
              <p:spPr>
                <a:xfrm>
                  <a:off x="1480291" y="3194877"/>
                  <a:ext cx="757838" cy="3963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Kc</a:t>
                  </a:r>
                  <a:endPara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7" name="Group 16"/>
              <p:cNvGrpSpPr/>
              <p:nvPr/>
            </p:nvGrpSpPr>
            <p:grpSpPr>
              <a:xfrm>
                <a:off x="7933359" y="2977274"/>
                <a:ext cx="707923" cy="383458"/>
                <a:chOff x="1386348" y="3215148"/>
                <a:chExt cx="707923" cy="383458"/>
              </a:xfrm>
            </p:grpSpPr>
            <p:sp>
              <p:nvSpPr>
                <p:cNvPr id="18" name="Oval 17"/>
                <p:cNvSpPr/>
                <p:nvPr/>
              </p:nvSpPr>
              <p:spPr>
                <a:xfrm>
                  <a:off x="1386348" y="3215148"/>
                  <a:ext cx="707923" cy="38345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19" name="TextBox 37"/>
                <p:cNvSpPr txBox="1"/>
                <p:nvPr/>
              </p:nvSpPr>
              <p:spPr>
                <a:xfrm>
                  <a:off x="1519083" y="3215148"/>
                  <a:ext cx="44245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b="1" i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R</a:t>
                  </a:r>
                  <a:endPara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31" name="Group 30"/>
            <p:cNvGrpSpPr/>
            <p:nvPr/>
          </p:nvGrpSpPr>
          <p:grpSpPr>
            <a:xfrm>
              <a:off x="8661291" y="5071634"/>
              <a:ext cx="632207" cy="369332"/>
              <a:chOff x="1386348" y="3215148"/>
              <a:chExt cx="707923" cy="396305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1386348" y="3215148"/>
                <a:ext cx="707923" cy="38345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33" name="TextBox 37"/>
              <p:cNvSpPr txBox="1"/>
              <p:nvPr/>
            </p:nvSpPr>
            <p:spPr>
              <a:xfrm>
                <a:off x="1519083" y="3215148"/>
                <a:ext cx="442451" cy="3963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</a:t>
                </a:r>
                <a:endParaRPr lang="en-US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C575-EB27-4255-A0F8-BF283F64A66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602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C575-EB27-4255-A0F8-BF283F64A669}" type="slidenum">
              <a:rPr lang="en-US" smtClean="0"/>
              <a:t>20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37516" y="843567"/>
            <a:ext cx="8444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Thank you for your attention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47611" y="2967335"/>
            <a:ext cx="2296783" cy="1200329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Any ?</a:t>
            </a:r>
            <a:endParaRPr lang="en-US" sz="7200" b="1" cap="none" spc="0" dirty="0">
              <a:ln w="12700">
                <a:solidFill>
                  <a:schemeClr val="accent5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63481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65471" y="368300"/>
                <a:ext cx="9291484" cy="9182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sz="24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𝑅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𝑑𝐸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40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𝐼</m:t>
                          </m:r>
                        </m:den>
                      </m:f>
                      <m:r>
                        <a:rPr lang="en-US" sz="2400" i="0">
                          <a:latin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limLoc m:val="subSup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471" y="368300"/>
                <a:ext cx="9291484" cy="9182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/>
          <p:nvPr/>
        </p:nvCxnSpPr>
        <p:spPr>
          <a:xfrm flipH="1" flipV="1">
            <a:off x="1238864" y="1191954"/>
            <a:ext cx="117987" cy="8701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 flipV="1">
            <a:off x="2689123" y="1148963"/>
            <a:ext cx="117987" cy="8701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 flipV="1">
            <a:off x="4793226" y="1307276"/>
            <a:ext cx="117987" cy="8701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09183" y="2138303"/>
            <a:ext cx="1859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Proportional part</a:t>
            </a:r>
            <a:endParaRPr lang="en-US" b="1" i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34628" y="2143323"/>
            <a:ext cx="1859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Derivative part</a:t>
            </a:r>
            <a:endParaRPr lang="en-US" b="1" i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10797" y="2220363"/>
            <a:ext cx="1859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Integral  part</a:t>
            </a:r>
            <a:endParaRPr lang="en-US" b="1" i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54742" y="3279610"/>
                <a:ext cx="5813323" cy="780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sz="20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sz="20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000" i="0">
                          <a:latin typeface="Cambria Math" panose="02040503050406030204" pitchFamily="18" charset="0"/>
                        </a:rPr>
                        <m:t>ℒ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𝑑𝐸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00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𝐼</m:t>
                          </m:r>
                        </m:den>
                      </m:f>
                      <m:r>
                        <a:rPr lang="en-US" sz="20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0">
                          <a:latin typeface="Cambria Math" panose="02040503050406030204" pitchFamily="18" charset="0"/>
                        </a:rPr>
                        <m:t>ℒ</m:t>
                      </m:r>
                      <m:nary>
                        <m:naryPr>
                          <m:limLoc m:val="subSup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742" y="3279610"/>
                <a:ext cx="5813323" cy="7806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380999" y="2744331"/>
            <a:ext cx="5766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Taking Laplace transform for both sides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80999" y="4120272"/>
                <a:ext cx="4595425" cy="689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sz="20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sz="20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𝑅𝑆</m:t>
                      </m:r>
                      <m:r>
                        <a:rPr lang="en-US" sz="20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sz="200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𝐼</m:t>
                          </m:r>
                        </m:den>
                      </m:f>
                      <m:r>
                        <a:rPr lang="en-US" sz="2000" i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>
                        <a:rPr lang="en-US" sz="2000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999" y="4120272"/>
                <a:ext cx="4595425" cy="6898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20760" y="4958222"/>
                <a:ext cx="3495572" cy="6787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sz="2000" i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𝑅𝑆</m:t>
                          </m:r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760" y="4958222"/>
                <a:ext cx="3495572" cy="67877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380999" y="5785144"/>
                <a:ext cx="2767616" cy="6690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𝑅𝑆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den>
                          </m:f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999" y="5785144"/>
                <a:ext cx="2767616" cy="66909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C575-EB27-4255-A0F8-BF283F64A66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721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513711" y="154457"/>
                <a:ext cx="3721083" cy="79611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sz="2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sz="2400" i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𝑅𝑆</m:t>
                          </m:r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  <m:r>
                                <a:rPr lang="en-US" sz="2400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den>
                          </m:f>
                        </m:e>
                      </m:d>
                      <m:r>
                        <a:rPr lang="en-US" sz="2400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711" y="154457"/>
                <a:ext cx="3721083" cy="79611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03927" y="1023304"/>
                <a:ext cx="6373785" cy="150810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</m:t>
                      </m:r>
                    </m:oMath>
                  </m:oMathPara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𝑤h𝑒𝑟𝑒</m:t>
                      </m:r>
                    </m:oMath>
                  </m:oMathPara>
                </a14:m>
                <a:endParaRPr lang="en-US" sz="2000" b="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             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sz="2000" b="0" i="1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𝑡h𝑒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𝑐𝑜𝑛𝑡𝑟𝑜𝑙𝑙𝑒𝑟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𝑝𝑟𝑜𝑝𝑜𝑟𝑡𝑖𝑜𝑛𝑎𝑙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𝑔𝑎𝑖𝑛</m:t>
                    </m:r>
                  </m:oMath>
                </a14:m>
                <a:r>
                  <a:rPr lang="en-US" sz="2000" b="0" i="1" dirty="0" smtClean="0">
                    <a:latin typeface="Cambria Math" panose="02040503050406030204" pitchFamily="18" charset="0"/>
                  </a:rPr>
                  <a:t>.</a:t>
                </a:r>
              </a:p>
              <a:p>
                <a:r>
                  <a:rPr lang="en-US" sz="2000" b="0" i="1" dirty="0" smtClean="0">
                    <a:latin typeface="Cambria Math" panose="02040503050406030204" pitchFamily="18" charset="0"/>
                  </a:rPr>
                  <a:t>               I       is the   controller integral time .</a:t>
                </a:r>
                <a:endParaRPr lang="en-US" sz="2000" i="1" dirty="0">
                  <a:latin typeface="Cambria Math" panose="02040503050406030204" pitchFamily="18" charset="0"/>
                </a:endParaRPr>
              </a:p>
              <a:p>
                <a:r>
                  <a:rPr lang="en-US" sz="2000" i="1" dirty="0" smtClean="0">
                    <a:latin typeface="Cambria Math" panose="02040503050406030204" pitchFamily="18" charset="0"/>
                  </a:rPr>
                  <a:t>                R    is the controller derivative time.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dirty="0" smtClean="0"/>
                  <a:t>             </a:t>
                </a:r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927" y="1023304"/>
                <a:ext cx="6373785" cy="1508105"/>
              </a:xfrm>
              <a:prstGeom prst="rect">
                <a:avLst/>
              </a:prstGeom>
              <a:blipFill>
                <a:blip r:embed="rId3"/>
                <a:stretch>
                  <a:fillRect l="-1434" b="-89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13711" y="2739498"/>
            <a:ext cx="1951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927" y="3201163"/>
            <a:ext cx="5813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type and parameters of the following controllers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13711" y="3771928"/>
                <a:ext cx="2937920" cy="520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 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)=2(1+6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711" y="3771928"/>
                <a:ext cx="2937920" cy="5204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46055" y="4923762"/>
                <a:ext cx="2751971" cy="5558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    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055" y="4923762"/>
                <a:ext cx="2751971" cy="55585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13711" y="5925575"/>
                <a:ext cx="2991460" cy="5558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    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+6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711" y="5925575"/>
                <a:ext cx="2991460" cy="55585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Striped Right Arrow 9"/>
          <p:cNvSpPr/>
          <p:nvPr/>
        </p:nvSpPr>
        <p:spPr>
          <a:xfrm>
            <a:off x="4595995" y="3840384"/>
            <a:ext cx="1050877" cy="49132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941428" y="3947544"/>
                <a:ext cx="400160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𝑃𝐼𝐷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:   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=2, 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=6,  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1428" y="3947544"/>
                <a:ext cx="4001608" cy="307777"/>
              </a:xfrm>
              <a:prstGeom prst="rect">
                <a:avLst/>
              </a:prstGeom>
              <a:blipFill>
                <a:blip r:embed="rId7"/>
                <a:stretch>
                  <a:fillRect l="-1067" r="-915" b="-1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Striped Right Arrow 11"/>
          <p:cNvSpPr/>
          <p:nvPr/>
        </p:nvSpPr>
        <p:spPr>
          <a:xfrm>
            <a:off x="4595997" y="4956031"/>
            <a:ext cx="1050877" cy="49132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941429" y="5063191"/>
                <a:ext cx="400160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𝑃𝐼𝐷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:   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=1, 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=2,  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1429" y="5063191"/>
                <a:ext cx="4001608" cy="307777"/>
              </a:xfrm>
              <a:prstGeom prst="rect">
                <a:avLst/>
              </a:prstGeom>
              <a:blipFill>
                <a:blip r:embed="rId8"/>
                <a:stretch>
                  <a:fillRect l="-1067" r="-915" b="-1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941428" y="6024949"/>
                <a:ext cx="4094582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𝑃𝐼𝐷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:   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=2, 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=12,  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1428" y="6024949"/>
                <a:ext cx="4094582" cy="57618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Striped Right Arrow 14"/>
          <p:cNvSpPr/>
          <p:nvPr/>
        </p:nvSpPr>
        <p:spPr>
          <a:xfrm>
            <a:off x="4595994" y="5940146"/>
            <a:ext cx="1050877" cy="49132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C575-EB27-4255-A0F8-BF283F64A66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6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6757" y="151260"/>
            <a:ext cx="1316386" cy="4053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Example 4</a:t>
            </a:r>
            <a:endParaRPr lang="en-US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26757" y="547877"/>
                <a:ext cx="11022761" cy="11051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270510"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PID Controller has the transfer function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𝐺𝑐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[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5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𝑠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]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 A negative ramp change of slope (- 0.5) in error signal (E) is introduced to this PID controller at time = 0. </a:t>
                </a:r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Find the response P(t) and sketch 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both the E(t) and P(t).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757" y="547877"/>
                <a:ext cx="11022761" cy="1105174"/>
              </a:xfrm>
              <a:prstGeom prst="rect">
                <a:avLst/>
              </a:prstGeom>
              <a:blipFill>
                <a:blip r:embed="rId2"/>
                <a:stretch>
                  <a:fillRect l="-442" r="-442" b="-6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/>
          <p:cNvGrpSpPr/>
          <p:nvPr/>
        </p:nvGrpSpPr>
        <p:grpSpPr>
          <a:xfrm>
            <a:off x="5587098" y="1353285"/>
            <a:ext cx="3910864" cy="809666"/>
            <a:chOff x="4834930" y="1976324"/>
            <a:chExt cx="3910864" cy="809666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7110378" y="2564930"/>
              <a:ext cx="80485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5501046" y="2564930"/>
              <a:ext cx="80485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18"/>
            <p:cNvSpPr txBox="1"/>
            <p:nvPr/>
          </p:nvSpPr>
          <p:spPr>
            <a:xfrm>
              <a:off x="6305860" y="2373593"/>
              <a:ext cx="803999" cy="40011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G</a:t>
              </a:r>
              <a:r>
                <a:rPr lang="en-US" sz="2000" kern="1200" baseline="-25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c </a:t>
              </a:r>
              <a:r>
                <a:rPr lang="en-US" sz="2000" kern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(s)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" name="TextBox 19"/>
            <p:cNvSpPr txBox="1"/>
            <p:nvPr/>
          </p:nvSpPr>
          <p:spPr>
            <a:xfrm>
              <a:off x="8074542" y="2385880"/>
              <a:ext cx="6712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P(s)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" name="TextBox 20"/>
            <p:cNvSpPr txBox="1"/>
            <p:nvPr/>
          </p:nvSpPr>
          <p:spPr>
            <a:xfrm>
              <a:off x="4834930" y="2363511"/>
              <a:ext cx="6528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E(s)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" name="TextBox 20"/>
            <p:cNvSpPr txBox="1"/>
            <p:nvPr/>
          </p:nvSpPr>
          <p:spPr>
            <a:xfrm>
              <a:off x="6381519" y="1976324"/>
              <a:ext cx="6537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PID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526757" y="2112435"/>
            <a:ext cx="1080745" cy="4053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Solution</a:t>
            </a:r>
            <a:endParaRPr lang="en-US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577039" y="3186686"/>
                <a:ext cx="8219769" cy="6127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𝐺𝑐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 [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]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       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𝑃𝐼𝐷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: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   , 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   ,   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039" y="3186686"/>
                <a:ext cx="8219769" cy="6127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544754" y="2670247"/>
                <a:ext cx="362304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=− 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    (</m:t>
                          </m:r>
                          <m:r>
                            <m:rPr>
                              <m:sty m:val="p"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Negative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ramp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754" y="2670247"/>
                <a:ext cx="3623043" cy="369332"/>
              </a:xfrm>
              <a:prstGeom prst="rect">
                <a:avLst/>
              </a:prstGeom>
              <a:blipFill>
                <a:blip r:embed="rId4"/>
                <a:stretch>
                  <a:fillRect t="-119672" r="-13782" b="-183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577039" y="3834746"/>
                <a:ext cx="8005615" cy="22512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𝑅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𝑑𝐸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𝐸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e>
                      </m:d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−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5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039" y="3834746"/>
                <a:ext cx="8005615" cy="22512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C575-EB27-4255-A0F8-BF283F64A66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92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>
        <p15:prstTrans prst="crush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7"/>
          <p:cNvGrpSpPr/>
          <p:nvPr/>
        </p:nvGrpSpPr>
        <p:grpSpPr>
          <a:xfrm>
            <a:off x="6297405" y="888503"/>
            <a:ext cx="4604842" cy="4713845"/>
            <a:chOff x="4498102" y="991742"/>
            <a:chExt cx="4604842" cy="471384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/>
                <p:cNvSpPr txBox="1"/>
                <p:nvPr/>
              </p:nvSpPr>
              <p:spPr>
                <a:xfrm>
                  <a:off x="4498102" y="4290916"/>
                  <a:ext cx="622727" cy="37692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1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𝐸</m:t>
                        </m:r>
                        <m:r>
                          <a:rPr lang="en-US" sz="20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sz="20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𝑡</m:t>
                        </m:r>
                        <m:r>
                          <a:rPr lang="en-US" sz="20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)</m:t>
                        </m:r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98102" y="4290916"/>
                  <a:ext cx="622727" cy="376924"/>
                </a:xfrm>
                <a:prstGeom prst="rect">
                  <a:avLst/>
                </a:prstGeom>
                <a:blipFill>
                  <a:blip r:embed="rId2"/>
                  <a:stretch>
                    <a:fillRect l="-2941" r="-8824" b="-112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4" name="Straight Arrow Connector 23"/>
            <p:cNvCxnSpPr/>
            <p:nvPr/>
          </p:nvCxnSpPr>
          <p:spPr>
            <a:xfrm flipH="1" flipV="1">
              <a:off x="5737122" y="3926288"/>
              <a:ext cx="0" cy="174629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5737122" y="4799433"/>
              <a:ext cx="283012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6088632" y="4799433"/>
              <a:ext cx="1651819" cy="701715"/>
            </a:xfrm>
            <a:prstGeom prst="line">
              <a:avLst/>
            </a:prstGeom>
            <a:ln w="28575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31" name="Right Triangle 30"/>
            <p:cNvSpPr/>
            <p:nvPr/>
          </p:nvSpPr>
          <p:spPr>
            <a:xfrm>
              <a:off x="6489917" y="4975456"/>
              <a:ext cx="561219" cy="250722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43"/>
                <p:cNvSpPr txBox="1"/>
                <p:nvPr/>
              </p:nvSpPr>
              <p:spPr>
                <a:xfrm>
                  <a:off x="6381029" y="5328663"/>
                  <a:ext cx="670107" cy="37692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1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20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0</m:t>
                        </m:r>
                        <m:r>
                          <a:rPr lang="en-US" sz="20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.</m:t>
                        </m:r>
                        <m:r>
                          <a:rPr lang="en-US" sz="20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5</m:t>
                        </m:r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2" name="TextBox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81029" y="5328663"/>
                  <a:ext cx="670107" cy="376924"/>
                </a:xfrm>
                <a:prstGeom prst="rect">
                  <a:avLst/>
                </a:prstGeom>
                <a:blipFill>
                  <a:blip r:embed="rId3"/>
                  <a:stretch>
                    <a:fillRect r="-272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3" name="TextBox 32"/>
            <p:cNvSpPr txBox="1"/>
            <p:nvPr/>
          </p:nvSpPr>
          <p:spPr>
            <a:xfrm>
              <a:off x="5296584" y="4563368"/>
              <a:ext cx="471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8365150" y="4932700"/>
                  <a:ext cx="737794" cy="37692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1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𝑇𝑖𝑚𝑒</m:t>
                        </m:r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65150" y="4932700"/>
                  <a:ext cx="737794" cy="376924"/>
                </a:xfrm>
                <a:prstGeom prst="rect">
                  <a:avLst/>
                </a:prstGeom>
                <a:blipFill>
                  <a:blip r:embed="rId4"/>
                  <a:stretch>
                    <a:fillRect l="-826" r="-82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4" name="Straight Connector 43"/>
            <p:cNvCxnSpPr/>
            <p:nvPr/>
          </p:nvCxnSpPr>
          <p:spPr>
            <a:xfrm flipV="1">
              <a:off x="6088632" y="2539831"/>
              <a:ext cx="0" cy="207114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5933413" y="4770868"/>
              <a:ext cx="471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flipV="1">
              <a:off x="5737122" y="991742"/>
              <a:ext cx="0" cy="194570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>
              <a:off x="5737122" y="1858218"/>
              <a:ext cx="262802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/>
                <p:cNvSpPr txBox="1"/>
                <p:nvPr/>
              </p:nvSpPr>
              <p:spPr>
                <a:xfrm>
                  <a:off x="8080273" y="2039088"/>
                  <a:ext cx="737794" cy="37692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1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𝑇𝑖𝑚𝑒</m:t>
                        </m:r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0" name="TextBox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80273" y="2039088"/>
                  <a:ext cx="737794" cy="376924"/>
                </a:xfrm>
                <a:prstGeom prst="rect">
                  <a:avLst/>
                </a:prstGeom>
                <a:blipFill>
                  <a:blip r:embed="rId5"/>
                  <a:stretch>
                    <a:fillRect l="-165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1" name="TextBox 40"/>
            <p:cNvSpPr txBox="1"/>
            <p:nvPr/>
          </p:nvSpPr>
          <p:spPr>
            <a:xfrm>
              <a:off x="5325059" y="1669756"/>
              <a:ext cx="471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/>
                <p:cNvSpPr txBox="1"/>
                <p:nvPr/>
              </p:nvSpPr>
              <p:spPr>
                <a:xfrm>
                  <a:off x="4709162" y="1176723"/>
                  <a:ext cx="615957" cy="37692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1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𝑃</m:t>
                        </m:r>
                        <m:r>
                          <a:rPr lang="en-US" sz="20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sz="20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𝑡</m:t>
                        </m:r>
                        <m:r>
                          <a:rPr lang="en-US" sz="20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)</m:t>
                        </m:r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2" name="TextBox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09162" y="1176723"/>
                  <a:ext cx="615957" cy="376924"/>
                </a:xfrm>
                <a:prstGeom prst="rect">
                  <a:avLst/>
                </a:prstGeom>
                <a:blipFill>
                  <a:blip r:embed="rId6"/>
                  <a:stretch>
                    <a:fillRect l="-3960" r="-8911" b="-112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7" name="Straight Connector 46"/>
            <p:cNvCxnSpPr/>
            <p:nvPr/>
          </p:nvCxnSpPr>
          <p:spPr>
            <a:xfrm>
              <a:off x="6088632" y="1854422"/>
              <a:ext cx="0" cy="4106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49" name="Freeform 48"/>
            <p:cNvSpPr/>
            <p:nvPr/>
          </p:nvSpPr>
          <p:spPr>
            <a:xfrm>
              <a:off x="6088632" y="2287382"/>
              <a:ext cx="1327818" cy="694296"/>
            </a:xfrm>
            <a:custGeom>
              <a:avLst/>
              <a:gdLst>
                <a:gd name="connsiteX0" fmla="*/ 0 w 1489587"/>
                <a:gd name="connsiteY0" fmla="*/ 0 h 1238865"/>
                <a:gd name="connsiteX1" fmla="*/ 929148 w 1489587"/>
                <a:gd name="connsiteY1" fmla="*/ 412955 h 1238865"/>
                <a:gd name="connsiteX2" fmla="*/ 1489587 w 1489587"/>
                <a:gd name="connsiteY2" fmla="*/ 1238865 h 1238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89587" h="1238865">
                  <a:moveTo>
                    <a:pt x="0" y="0"/>
                  </a:moveTo>
                  <a:cubicBezTo>
                    <a:pt x="340441" y="103238"/>
                    <a:pt x="680883" y="206477"/>
                    <a:pt x="929148" y="412955"/>
                  </a:cubicBezTo>
                  <a:cubicBezTo>
                    <a:pt x="1177413" y="619433"/>
                    <a:pt x="1333500" y="929149"/>
                    <a:pt x="1489587" y="1238865"/>
                  </a:cubicBezTo>
                </a:path>
              </a:pathLst>
            </a:cu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Box 35"/>
                <p:cNvSpPr txBox="1"/>
                <p:nvPr/>
              </p:nvSpPr>
              <p:spPr>
                <a:xfrm>
                  <a:off x="4971610" y="2098920"/>
                  <a:ext cx="670107" cy="37692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1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20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0</m:t>
                        </m:r>
                        <m:r>
                          <a:rPr lang="en-US" sz="20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.</m:t>
                        </m:r>
                        <m:r>
                          <a:rPr lang="en-US" sz="20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5</m:t>
                        </m:r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50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71610" y="2098920"/>
                  <a:ext cx="670107" cy="376924"/>
                </a:xfrm>
                <a:prstGeom prst="rect">
                  <a:avLst/>
                </a:prstGeom>
                <a:blipFill>
                  <a:blip r:embed="rId7"/>
                  <a:stretch>
                    <a:fillRect r="-272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2" name="Straight Connector 51"/>
            <p:cNvCxnSpPr/>
            <p:nvPr/>
          </p:nvCxnSpPr>
          <p:spPr>
            <a:xfrm flipH="1">
              <a:off x="5797592" y="2272634"/>
              <a:ext cx="235544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9" name="Rectangle 58"/>
          <p:cNvSpPr/>
          <p:nvPr/>
        </p:nvSpPr>
        <p:spPr>
          <a:xfrm>
            <a:off x="2757600" y="4145306"/>
            <a:ext cx="16385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E(t)= - 0.5 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/>
              <p:cNvSpPr/>
              <p:nvPr/>
            </p:nvSpPr>
            <p:spPr>
              <a:xfrm>
                <a:off x="2651613" y="1261946"/>
                <a:ext cx="311918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−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5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5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0" name="Rectangl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1613" y="1261946"/>
                <a:ext cx="3119187" cy="400110"/>
              </a:xfrm>
              <a:prstGeom prst="rect">
                <a:avLst/>
              </a:prstGeom>
              <a:blipFill>
                <a:blip r:embed="rId8"/>
                <a:stretch>
                  <a:fillRect l="-2148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Slide Number Placeholder 6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C575-EB27-4255-A0F8-BF283F64A66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000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8867" y="212818"/>
            <a:ext cx="1316386" cy="4053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Example 5</a:t>
            </a:r>
            <a:endParaRPr lang="en-US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02511" y="770891"/>
                <a:ext cx="8521355" cy="21493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For the closed loop shown in Fig. </a:t>
                </a:r>
                <a:r>
                  <a:rPr lang="en-US" sz="20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below, </a:t>
                </a:r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if a unit step change occurs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𝑙</m:t>
                        </m:r>
                      </m:sub>
                    </m:sSub>
                  </m:oMath>
                </a14:m>
                <a:endParaRPr lang="en-US" sz="2000" dirty="0" smtClean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0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Find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0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(a) the value of (T),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𝛿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 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𝑎𝑛𝑑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𝑡h𝑒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offset,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0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(b) The </a:t>
                </a: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response and sketch it</a:t>
                </a:r>
                <a:r>
                  <a:rPr lang="en-US" sz="20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0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(c) Repeat (a) for values of  I=0.2 and I=20</a:t>
                </a:r>
                <a:endPara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511" y="770891"/>
                <a:ext cx="8521355" cy="2149306"/>
              </a:xfrm>
              <a:prstGeom prst="rect">
                <a:avLst/>
              </a:prstGeom>
              <a:blipFill>
                <a:blip r:embed="rId2"/>
                <a:stretch>
                  <a:fillRect l="-787" t="-1416" b="-31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Group 27"/>
          <p:cNvGrpSpPr/>
          <p:nvPr/>
        </p:nvGrpSpPr>
        <p:grpSpPr>
          <a:xfrm>
            <a:off x="4116824" y="2830331"/>
            <a:ext cx="7873615" cy="1981336"/>
            <a:chOff x="3450366" y="1980268"/>
            <a:chExt cx="7873615" cy="198133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Rectangle 4"/>
                <p:cNvSpPr/>
                <p:nvPr/>
              </p:nvSpPr>
              <p:spPr>
                <a:xfrm>
                  <a:off x="5260146" y="3029734"/>
                  <a:ext cx="2428435" cy="64807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2(1+3</m:t>
                        </m:r>
                        <m:r>
                          <a:rPr lang="en-US" sz="20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𝑆</m:t>
                        </m:r>
                        <m:r>
                          <a:rPr lang="en-US" sz="20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+</m:t>
                        </m:r>
                        <m:f>
                          <m:fPr>
                            <m:ctrlPr>
                              <a:rPr lang="en-US" sz="20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20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  <m:r>
                              <a:rPr lang="en-US" sz="20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𝑆</m:t>
                            </m:r>
                          </m:den>
                        </m:f>
                        <m:r>
                          <a:rPr lang="en-US" sz="20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)</m:t>
                        </m:r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5" name="Rectangle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60146" y="3029734"/>
                  <a:ext cx="2428435" cy="64807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 w="127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" name="Straight Arrow Connector 5"/>
            <p:cNvCxnSpPr/>
            <p:nvPr/>
          </p:nvCxnSpPr>
          <p:spPr>
            <a:xfrm flipV="1">
              <a:off x="9850517" y="3239063"/>
              <a:ext cx="726896" cy="1001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0213964" y="3233294"/>
              <a:ext cx="0" cy="719917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3976907" y="3222101"/>
              <a:ext cx="36584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H="1" flipV="1">
              <a:off x="4544839" y="3578391"/>
              <a:ext cx="0" cy="38321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34"/>
                <p:cNvSpPr txBox="1"/>
                <p:nvPr/>
              </p:nvSpPr>
              <p:spPr>
                <a:xfrm>
                  <a:off x="10535144" y="2814413"/>
                  <a:ext cx="788837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r>
                        <a:rPr lang="en-US" sz="2000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</m:oMath>
                  </a14:m>
                  <a:r>
                    <a:rPr lang="en-US" sz="2000" kern="12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(s)</a:t>
                  </a:r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535144" y="2814413"/>
                  <a:ext cx="788837" cy="400110"/>
                </a:xfrm>
                <a:prstGeom prst="rect">
                  <a:avLst/>
                </a:prstGeom>
                <a:blipFill>
                  <a:blip r:embed="rId4"/>
                  <a:stretch>
                    <a:fillRect t="-7576" b="-2575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36"/>
                <p:cNvSpPr txBox="1"/>
                <p:nvPr/>
              </p:nvSpPr>
              <p:spPr>
                <a:xfrm>
                  <a:off x="7254660" y="1980268"/>
                  <a:ext cx="831163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r>
                        <a:rPr lang="en-US" sz="2000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𝑋</m:t>
                      </m:r>
                    </m:oMath>
                  </a14:m>
                  <a:r>
                    <a:rPr lang="en-US" sz="2000" kern="1200" baseline="-250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L</a:t>
                  </a:r>
                  <a:r>
                    <a:rPr lang="en-US" sz="2000" kern="12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(s)</a:t>
                  </a:r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1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54660" y="1980268"/>
                  <a:ext cx="831163" cy="400110"/>
                </a:xfrm>
                <a:prstGeom prst="rect">
                  <a:avLst/>
                </a:prstGeom>
                <a:blipFill>
                  <a:blip r:embed="rId5"/>
                  <a:stretch>
                    <a:fillRect t="-7576" b="-2575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37"/>
                <p:cNvSpPr txBox="1"/>
                <p:nvPr/>
              </p:nvSpPr>
              <p:spPr>
                <a:xfrm>
                  <a:off x="3450366" y="2854171"/>
                  <a:ext cx="58405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r>
                        <a:rPr lang="en-US" sz="2000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</m:oMath>
                  </a14:m>
                  <a:r>
                    <a:rPr lang="en-US" sz="2000" kern="1200" baseline="-25000" dirty="0" err="1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sp</a:t>
                  </a:r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2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50366" y="2854171"/>
                  <a:ext cx="584052" cy="400110"/>
                </a:xfrm>
                <a:prstGeom prst="rect">
                  <a:avLst/>
                </a:prstGeom>
                <a:blipFill>
                  <a:blip r:embed="rId6"/>
                  <a:stretch>
                    <a:fillRect b="-246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" name="TextBox 40"/>
            <p:cNvSpPr txBox="1"/>
            <p:nvPr/>
          </p:nvSpPr>
          <p:spPr>
            <a:xfrm>
              <a:off x="4125543" y="2732691"/>
              <a:ext cx="229322" cy="400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+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61"/>
                <p:cNvSpPr txBox="1"/>
                <p:nvPr/>
              </p:nvSpPr>
              <p:spPr>
                <a:xfrm>
                  <a:off x="8885219" y="2895445"/>
                  <a:ext cx="931984" cy="675698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20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𝑆</m:t>
                            </m:r>
                            <m:r>
                              <a:rPr lang="en-US" sz="20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+1</m:t>
                            </m:r>
                          </m:den>
                        </m:f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5" name="TextBox 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85219" y="2895445"/>
                  <a:ext cx="931984" cy="675698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6" name="Elbow Connector 15"/>
            <p:cNvCxnSpPr/>
            <p:nvPr/>
          </p:nvCxnSpPr>
          <p:spPr>
            <a:xfrm>
              <a:off x="8079121" y="2259852"/>
              <a:ext cx="137369" cy="769882"/>
            </a:xfrm>
            <a:prstGeom prst="bentConnector2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7690392" y="3284374"/>
              <a:ext cx="229082" cy="157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18" name="Group 17"/>
            <p:cNvGrpSpPr/>
            <p:nvPr/>
          </p:nvGrpSpPr>
          <p:grpSpPr>
            <a:xfrm>
              <a:off x="7923096" y="3054226"/>
              <a:ext cx="586788" cy="498562"/>
              <a:chOff x="3158901" y="992002"/>
              <a:chExt cx="520047" cy="498620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3158901" y="992002"/>
                <a:ext cx="520047" cy="49862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TextBox 52"/>
                  <p:cNvSpPr txBox="1"/>
                  <p:nvPr/>
                </p:nvSpPr>
                <p:spPr>
                  <a:xfrm>
                    <a:off x="3240433" y="1013899"/>
                    <a:ext cx="252259" cy="378460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1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ar-IQ" sz="1100" kern="1200">
                                  <a:solidFill>
                                    <a:srgbClr val="FFFFFF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.</m:t>
                              </m:r>
                            </m:e>
                          </m:nary>
                        </m:oMath>
                      </m:oMathPara>
                    </a14:m>
                    <a:endParaRPr lang="en-US" sz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27" name="TextBox 5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240433" y="1013899"/>
                    <a:ext cx="252259" cy="378460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l="-155319" t="-153226" r="-157447" b="-245161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9" name="Straight Connector 18"/>
            <p:cNvCxnSpPr/>
            <p:nvPr/>
          </p:nvCxnSpPr>
          <p:spPr>
            <a:xfrm flipH="1">
              <a:off x="4544839" y="3961604"/>
              <a:ext cx="566928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4195058" y="3347558"/>
              <a:ext cx="27924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4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-</a:t>
              </a:r>
              <a:endPara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4949820" y="3303507"/>
              <a:ext cx="31032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8507998" y="3285946"/>
              <a:ext cx="37722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/>
          </p:nvGrpSpPr>
          <p:grpSpPr>
            <a:xfrm>
              <a:off x="4342748" y="3012918"/>
              <a:ext cx="586788" cy="498562"/>
              <a:chOff x="814385" y="1004549"/>
              <a:chExt cx="520047" cy="498620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814385" y="1004549"/>
                <a:ext cx="520047" cy="49862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TextBox 52"/>
                  <p:cNvSpPr txBox="1"/>
                  <p:nvPr/>
                </p:nvSpPr>
                <p:spPr>
                  <a:xfrm>
                    <a:off x="895979" y="1026445"/>
                    <a:ext cx="252259" cy="378460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1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ar-IQ" sz="1100" kern="1200">
                                  <a:solidFill>
                                    <a:srgbClr val="FFFFFF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.</m:t>
                              </m:r>
                            </m:e>
                          </m:nary>
                        </m:oMath>
                      </m:oMathPara>
                    </a14:m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25" name="TextBox 5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95979" y="1026445"/>
                    <a:ext cx="252259" cy="378460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l="-157447" t="-153226" r="-155319" b="-245161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29" name="Rectangle 28"/>
          <p:cNvSpPr/>
          <p:nvPr/>
        </p:nvSpPr>
        <p:spPr>
          <a:xfrm>
            <a:off x="438867" y="3744897"/>
            <a:ext cx="1080745" cy="4053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Solution</a:t>
            </a:r>
            <a:endParaRPr lang="en-US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41353" y="4323512"/>
            <a:ext cx="3865066" cy="787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change occurs in load variable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then the problem is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regulator </a:t>
            </a:r>
            <a:endParaRPr lang="en-US" sz="16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441353" y="5316704"/>
                <a:ext cx="3702937" cy="10285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</m:num>
                        <m:den>
                          <m:d>
                            <m:dPr>
                              <m:begChr m:val="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 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den>
                              </m:f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)(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353" y="5316704"/>
                <a:ext cx="3702937" cy="102855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C575-EB27-4255-A0F8-BF283F64A66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67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720889" y="526064"/>
                <a:ext cx="3818481" cy="10863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</m:num>
                        <m:den>
                          <m:d>
                            <m:dPr>
                              <m:begChr m:val="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 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p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den>
                              </m:f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)(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889" y="526064"/>
                <a:ext cx="3818481" cy="108638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28600" y="2139250"/>
                <a:ext cx="4527521" cy="11046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</m:num>
                        <m:den>
                          <m:d>
                            <m:dPr>
                              <m:begChr m:val="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 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p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d>
                                    <m:dPr>
                                      <m:begChr m:val="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d>
                                </m:den>
                              </m:f>
                            </m:e>
                          </m:d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7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600" y="2139250"/>
                <a:ext cx="4527521" cy="110466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70534" y="3576361"/>
                <a:ext cx="3471207" cy="4053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</a:pP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T= </a:t>
                </a:r>
                <a:r>
                  <a:rPr lang="en-US" sz="20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2.645 </a:t>
                </a: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             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𝛿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=0.568    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534" y="3576361"/>
                <a:ext cx="3471207" cy="405367"/>
              </a:xfrm>
              <a:prstGeom prst="rect">
                <a:avLst/>
              </a:prstGeom>
              <a:blipFill>
                <a:blip r:embed="rId4"/>
                <a:stretch>
                  <a:fillRect l="-1933" t="-9091" r="-879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28600" y="4297507"/>
                <a:ext cx="5656484" cy="6787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𝑜𝑓𝑓𝑠𝑒𝑡</m:t>
                      </m:r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∞</m:t>
                          </m:r>
                        </m:e>
                      </m:d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limLow>
                        <m:limLow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sz="2000" i="0"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0</m:t>
                          </m:r>
                        </m:lim>
                      </m:limLow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000" i="0"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den>
                          </m:f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∗ </m:t>
                          </m:r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num>
                            <m:den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p>
                                  <m:r>
                                    <a:rPr lang="en-US" sz="20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</m:e>
                      </m:d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600" y="4297507"/>
                <a:ext cx="5656484" cy="67877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28600" y="398206"/>
            <a:ext cx="843000" cy="368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a.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C575-EB27-4255-A0F8-BF283F64A66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837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96529" y="0"/>
                <a:ext cx="6096000" cy="230409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0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b.  Response 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/>
                </a:r>
                <a:b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y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t</m:t>
                              </m:r>
                            </m:e>
                          </m:d>
                          <m:r>
                            <a:rPr lang="en-US" sz="20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ℒ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sup>
                      </m:sSup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∗ 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7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+3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y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t</m:t>
                              </m:r>
                            </m:e>
                          </m:d>
                          <m:r>
                            <a:rPr lang="en-US" sz="20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ℒ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7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+3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529" y="0"/>
                <a:ext cx="6096000" cy="2304092"/>
              </a:xfrm>
              <a:prstGeom prst="rect">
                <a:avLst/>
              </a:prstGeom>
              <a:blipFill>
                <a:blip r:embed="rId2"/>
                <a:stretch>
                  <a:fillRect l="-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34297" y="2304092"/>
                <a:ext cx="6096000" cy="385746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𝛿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𝑇𝑆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𝐴𝑇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𝐶𝑡</m:t>
                          </m:r>
                        </m:sup>
                      </m:sSup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𝐵𝑡</m:t>
                          </m:r>
                        </m:e>
                      </m:func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A</m:t>
                      </m:r>
                      <m:r>
                        <a:rPr lang="en-US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𝛿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1−0∙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568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=0∙82</m:t>
                      </m:r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B</m:t>
                      </m:r>
                      <m:r>
                        <a:rPr lang="en-US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𝛿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0∙82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2∙64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=0∙31</m:t>
                      </m:r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C</m:t>
                      </m:r>
                      <m:r>
                        <a:rPr lang="en-US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δ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0∙568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2∙64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=0∙215</m:t>
                      </m:r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0∙82∗2∙64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0∙215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p>
                      </m:sSup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0∙31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func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297" y="2304092"/>
                <a:ext cx="6096000" cy="385746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34297" y="6161558"/>
                <a:ext cx="3909917" cy="57131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𝒚</m:t>
                      </m:r>
                      <m:d>
                        <m:dPr>
                          <m:ctrlPr>
                            <a:rPr lang="en-US" sz="2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20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0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en-US" sz="20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en-US" sz="20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𝟒𝟔</m:t>
                      </m:r>
                      <m:r>
                        <a:rPr lang="en-US" sz="20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</m:t>
                      </m:r>
                      <m:sSup>
                        <m:sSupPr>
                          <m:ctrlPr>
                            <a:rPr lang="en-US" sz="2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2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𝟎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𝟐𝟏𝟓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𝒕</m:t>
                          </m:r>
                        </m:sup>
                      </m:sSup>
                      <m:func>
                        <m:funcPr>
                          <m:ctrlPr>
                            <a:rPr lang="en-US" sz="2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a:rPr lang="en-US" sz="2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𝒔𝒊𝒏</m:t>
                          </m:r>
                        </m:fName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𝟎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𝟑𝟏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𝒕</m:t>
                          </m:r>
                        </m:e>
                      </m:func>
                    </m:oMath>
                  </m:oMathPara>
                </a14:m>
                <a:endParaRPr lang="en-US" sz="20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297" y="6161558"/>
                <a:ext cx="3909917" cy="5713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7146025" y="3105307"/>
            <a:ext cx="4652685" cy="2448002"/>
            <a:chOff x="7146025" y="3105307"/>
            <a:chExt cx="4652685" cy="2448002"/>
          </a:xfrm>
        </p:grpSpPr>
        <p:cxnSp>
          <p:nvCxnSpPr>
            <p:cNvPr id="10" name="Straight Arrow Connector 9"/>
            <p:cNvCxnSpPr/>
            <p:nvPr/>
          </p:nvCxnSpPr>
          <p:spPr>
            <a:xfrm flipH="1" flipV="1">
              <a:off x="7554744" y="3491098"/>
              <a:ext cx="0" cy="2062211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5"/>
                <p:cNvSpPr txBox="1"/>
                <p:nvPr/>
              </p:nvSpPr>
              <p:spPr>
                <a:xfrm>
                  <a:off x="7341992" y="3105307"/>
                  <a:ext cx="212751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1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41992" y="3105307"/>
                  <a:ext cx="212751" cy="307777"/>
                </a:xfrm>
                <a:prstGeom prst="rect">
                  <a:avLst/>
                </a:prstGeom>
                <a:blipFill>
                  <a:blip r:embed="rId5"/>
                  <a:stretch>
                    <a:fillRect l="-28571" r="-25714" b="-254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" name="Straight Arrow Connector 8"/>
            <p:cNvCxnSpPr/>
            <p:nvPr/>
          </p:nvCxnSpPr>
          <p:spPr>
            <a:xfrm flipV="1">
              <a:off x="7554744" y="4522202"/>
              <a:ext cx="4243966" cy="0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7" name="Freeform 6"/>
            <p:cNvSpPr/>
            <p:nvPr/>
          </p:nvSpPr>
          <p:spPr>
            <a:xfrm>
              <a:off x="7554743" y="3777462"/>
              <a:ext cx="3107679" cy="1489481"/>
            </a:xfrm>
            <a:custGeom>
              <a:avLst/>
              <a:gdLst>
                <a:gd name="connsiteX0" fmla="*/ 0 w 1699446"/>
                <a:gd name="connsiteY0" fmla="*/ 508133 h 977220"/>
                <a:gd name="connsiteX1" fmla="*/ 254248 w 1699446"/>
                <a:gd name="connsiteY1" fmla="*/ 13019 h 977220"/>
                <a:gd name="connsiteX2" fmla="*/ 628929 w 1699446"/>
                <a:gd name="connsiteY2" fmla="*/ 976485 h 977220"/>
                <a:gd name="connsiteX3" fmla="*/ 892098 w 1699446"/>
                <a:gd name="connsiteY3" fmla="*/ 182518 h 977220"/>
                <a:gd name="connsiteX4" fmla="*/ 1155267 w 1699446"/>
                <a:gd name="connsiteY4" fmla="*/ 811447 h 977220"/>
                <a:gd name="connsiteX5" fmla="*/ 1257858 w 1699446"/>
                <a:gd name="connsiteY5" fmla="*/ 374319 h 977220"/>
                <a:gd name="connsiteX6" fmla="*/ 1400594 w 1699446"/>
                <a:gd name="connsiteY6" fmla="*/ 646409 h 977220"/>
                <a:gd name="connsiteX7" fmla="*/ 1507645 w 1699446"/>
                <a:gd name="connsiteY7" fmla="*/ 503673 h 977220"/>
                <a:gd name="connsiteX8" fmla="*/ 1699446 w 1699446"/>
                <a:gd name="connsiteY8" fmla="*/ 490292 h 977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99446" h="977220">
                  <a:moveTo>
                    <a:pt x="0" y="508133"/>
                  </a:moveTo>
                  <a:cubicBezTo>
                    <a:pt x="74713" y="221546"/>
                    <a:pt x="149427" y="-65040"/>
                    <a:pt x="254248" y="13019"/>
                  </a:cubicBezTo>
                  <a:cubicBezTo>
                    <a:pt x="359070" y="91078"/>
                    <a:pt x="522621" y="948235"/>
                    <a:pt x="628929" y="976485"/>
                  </a:cubicBezTo>
                  <a:cubicBezTo>
                    <a:pt x="735237" y="1004735"/>
                    <a:pt x="804375" y="210024"/>
                    <a:pt x="892098" y="182518"/>
                  </a:cubicBezTo>
                  <a:cubicBezTo>
                    <a:pt x="979821" y="155012"/>
                    <a:pt x="1094307" y="779480"/>
                    <a:pt x="1155267" y="811447"/>
                  </a:cubicBezTo>
                  <a:cubicBezTo>
                    <a:pt x="1216227" y="843414"/>
                    <a:pt x="1216970" y="401825"/>
                    <a:pt x="1257858" y="374319"/>
                  </a:cubicBezTo>
                  <a:cubicBezTo>
                    <a:pt x="1298746" y="346813"/>
                    <a:pt x="1358963" y="624850"/>
                    <a:pt x="1400594" y="646409"/>
                  </a:cubicBezTo>
                  <a:cubicBezTo>
                    <a:pt x="1442225" y="667968"/>
                    <a:pt x="1457836" y="529692"/>
                    <a:pt x="1507645" y="503673"/>
                  </a:cubicBezTo>
                  <a:cubicBezTo>
                    <a:pt x="1557454" y="477654"/>
                    <a:pt x="1628450" y="483973"/>
                    <a:pt x="1699446" y="490292"/>
                  </a:cubicBezTo>
                </a:path>
              </a:pathLst>
            </a:custGeom>
            <a:noFill/>
            <a:ln w="1905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146025" y="4337536"/>
              <a:ext cx="4087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Rectangle 14"/>
                <p:cNvSpPr/>
                <p:nvPr/>
              </p:nvSpPr>
              <p:spPr>
                <a:xfrm>
                  <a:off x="10854372" y="4706868"/>
                  <a:ext cx="33938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oMath>
                    </m:oMathPara>
                  </a14:m>
                  <a:endPara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5" name="Rectangle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854372" y="4706868"/>
                  <a:ext cx="339388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C575-EB27-4255-A0F8-BF283F64A66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85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1113</TotalTime>
  <Words>501</Words>
  <Application>Microsoft Office PowerPoint</Application>
  <PresentationFormat>Widescreen</PresentationFormat>
  <Paragraphs>242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harith</dc:creator>
  <cp:lastModifiedBy>harith</cp:lastModifiedBy>
  <cp:revision>46</cp:revision>
  <dcterms:created xsi:type="dcterms:W3CDTF">2020-05-29T10:41:30Z</dcterms:created>
  <dcterms:modified xsi:type="dcterms:W3CDTF">2020-05-31T19:08:00Z</dcterms:modified>
</cp:coreProperties>
</file>